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42"/>
  </p:notesMasterIdLst>
  <p:handoutMasterIdLst>
    <p:handoutMasterId r:id="rId43"/>
  </p:handoutMasterIdLst>
  <p:sldIdLst>
    <p:sldId id="298" r:id="rId4"/>
    <p:sldId id="256" r:id="rId5"/>
    <p:sldId id="258" r:id="rId6"/>
    <p:sldId id="300" r:id="rId7"/>
    <p:sldId id="306" r:id="rId8"/>
    <p:sldId id="313" r:id="rId9"/>
    <p:sldId id="301" r:id="rId10"/>
    <p:sldId id="302" r:id="rId11"/>
    <p:sldId id="314" r:id="rId12"/>
    <p:sldId id="307" r:id="rId13"/>
    <p:sldId id="308" r:id="rId14"/>
    <p:sldId id="309" r:id="rId15"/>
    <p:sldId id="310" r:id="rId16"/>
    <p:sldId id="311" r:id="rId17"/>
    <p:sldId id="312" r:id="rId18"/>
    <p:sldId id="331" r:id="rId19"/>
    <p:sldId id="329" r:id="rId20"/>
    <p:sldId id="332" r:id="rId21"/>
    <p:sldId id="333" r:id="rId22"/>
    <p:sldId id="334" r:id="rId23"/>
    <p:sldId id="335" r:id="rId24"/>
    <p:sldId id="328" r:id="rId25"/>
    <p:sldId id="303" r:id="rId26"/>
    <p:sldId id="304" r:id="rId27"/>
    <p:sldId id="305" r:id="rId28"/>
    <p:sldId id="315" r:id="rId29"/>
    <p:sldId id="317" r:id="rId30"/>
    <p:sldId id="318" r:id="rId31"/>
    <p:sldId id="319" r:id="rId32"/>
    <p:sldId id="320" r:id="rId33"/>
    <p:sldId id="321" r:id="rId34"/>
    <p:sldId id="322" r:id="rId35"/>
    <p:sldId id="323" r:id="rId36"/>
    <p:sldId id="324" r:id="rId37"/>
    <p:sldId id="325" r:id="rId38"/>
    <p:sldId id="326" r:id="rId39"/>
    <p:sldId id="327" r:id="rId40"/>
    <p:sldId id="299" r:id="rId41"/>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F3EF6C-F5E2-440F-8CF9-CD61D7C670B0}">
          <p14:sldIdLst>
            <p14:sldId id="298"/>
            <p14:sldId id="256"/>
            <p14:sldId id="258"/>
            <p14:sldId id="300"/>
            <p14:sldId id="306"/>
            <p14:sldId id="313"/>
            <p14:sldId id="301"/>
            <p14:sldId id="302"/>
            <p14:sldId id="314"/>
            <p14:sldId id="307"/>
            <p14:sldId id="308"/>
            <p14:sldId id="309"/>
            <p14:sldId id="310"/>
            <p14:sldId id="311"/>
            <p14:sldId id="312"/>
            <p14:sldId id="331"/>
            <p14:sldId id="329"/>
            <p14:sldId id="332"/>
            <p14:sldId id="333"/>
            <p14:sldId id="334"/>
            <p14:sldId id="335"/>
            <p14:sldId id="328"/>
            <p14:sldId id="303"/>
            <p14:sldId id="304"/>
            <p14:sldId id="305"/>
          </p14:sldIdLst>
        </p14:section>
        <p14:section name="Python Machine Learning" id="{AAAE72CE-ACB4-4CCA-9A6C-CAECD0F8F44F}">
          <p14:sldIdLst>
            <p14:sldId id="315"/>
            <p14:sldId id="317"/>
            <p14:sldId id="318"/>
            <p14:sldId id="319"/>
            <p14:sldId id="320"/>
            <p14:sldId id="321"/>
            <p14:sldId id="322"/>
            <p14:sldId id="323"/>
            <p14:sldId id="324"/>
            <p14:sldId id="325"/>
            <p14:sldId id="326"/>
            <p14:sldId id="327"/>
            <p14:sldId id="2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14" autoAdjust="0"/>
    <p:restoredTop sz="84626" autoAdjust="0"/>
  </p:normalViewPr>
  <p:slideViewPr>
    <p:cSldViewPr snapToGrid="0">
      <p:cViewPr varScale="1">
        <p:scale>
          <a:sx n="106" d="100"/>
          <a:sy n="106" d="100"/>
        </p:scale>
        <p:origin x="2240" y="184"/>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DEE6A-5CAD-4CAE-AC2E-478CFAB68B4D}" type="doc">
      <dgm:prSet loTypeId="urn:microsoft.com/office/officeart/2005/8/layout/target2" loCatId="relationship" qsTypeId="urn:microsoft.com/office/officeart/2005/8/quickstyle/simple1" qsCatId="simple" csTypeId="urn:microsoft.com/office/officeart/2005/8/colors/colorful5" csCatId="colorful" phldr="1"/>
      <dgm:spPr/>
      <dgm:t>
        <a:bodyPr/>
        <a:lstStyle/>
        <a:p>
          <a:endParaRPr lang="en-US"/>
        </a:p>
      </dgm:t>
    </dgm:pt>
    <dgm:pt modelId="{0A583C82-A3B3-4288-A77C-8A31AD3BA1B4}">
      <dgm:prSet phldrT="[Text]"/>
      <dgm:spPr/>
      <dgm:t>
        <a:bodyPr/>
        <a:lstStyle/>
        <a:p>
          <a:r>
            <a:rPr lang="en-US" dirty="0"/>
            <a:t>Artificial </a:t>
          </a:r>
          <a:r>
            <a:rPr lang="en-US" dirty="0" err="1"/>
            <a:t>Intelegence</a:t>
          </a:r>
          <a:endParaRPr lang="en-US" dirty="0"/>
        </a:p>
        <a:p>
          <a:endParaRPr lang="en-US" dirty="0"/>
        </a:p>
      </dgm:t>
    </dgm:pt>
    <dgm:pt modelId="{DB2B31D6-10F5-4BA3-83BE-3992359C08E6}" type="parTrans" cxnId="{C3A24EBB-2FBA-4DBA-BCDD-3966DCABD111}">
      <dgm:prSet/>
      <dgm:spPr/>
      <dgm:t>
        <a:bodyPr/>
        <a:lstStyle/>
        <a:p>
          <a:endParaRPr lang="en-US"/>
        </a:p>
      </dgm:t>
    </dgm:pt>
    <dgm:pt modelId="{C696CE15-09FC-48EB-8523-2992F302A632}" type="sibTrans" cxnId="{C3A24EBB-2FBA-4DBA-BCDD-3966DCABD111}">
      <dgm:prSet/>
      <dgm:spPr/>
      <dgm:t>
        <a:bodyPr/>
        <a:lstStyle/>
        <a:p>
          <a:endParaRPr lang="en-US"/>
        </a:p>
      </dgm:t>
    </dgm:pt>
    <dgm:pt modelId="{BD8C3215-BA08-4725-8F8B-98CCA91953DB}">
      <dgm:prSet phldrT="[Text]"/>
      <dgm:spPr/>
      <dgm:t>
        <a:bodyPr/>
        <a:lstStyle/>
        <a:p>
          <a:r>
            <a:rPr lang="en-US" dirty="0"/>
            <a:t>Deep Learning</a:t>
          </a:r>
        </a:p>
      </dgm:t>
    </dgm:pt>
    <dgm:pt modelId="{80D22158-0D06-42A7-9586-503261D31424}" type="parTrans" cxnId="{A51A3847-CEE7-4E46-9760-6AD13EAC354E}">
      <dgm:prSet/>
      <dgm:spPr/>
      <dgm:t>
        <a:bodyPr/>
        <a:lstStyle/>
        <a:p>
          <a:endParaRPr lang="en-US"/>
        </a:p>
      </dgm:t>
    </dgm:pt>
    <dgm:pt modelId="{9BDA3396-F8B4-4939-9C05-620133925DD4}" type="sibTrans" cxnId="{A51A3847-CEE7-4E46-9760-6AD13EAC354E}">
      <dgm:prSet/>
      <dgm:spPr/>
      <dgm:t>
        <a:bodyPr/>
        <a:lstStyle/>
        <a:p>
          <a:endParaRPr lang="en-US"/>
        </a:p>
      </dgm:t>
    </dgm:pt>
    <dgm:pt modelId="{A0EF1325-792F-425A-9303-9BF977F5D928}">
      <dgm:prSet phldrT="[Text]"/>
      <dgm:spPr/>
      <dgm:t>
        <a:bodyPr/>
        <a:lstStyle/>
        <a:p>
          <a:r>
            <a:rPr lang="en-US" dirty="0"/>
            <a:t>Machine Learning</a:t>
          </a:r>
        </a:p>
      </dgm:t>
    </dgm:pt>
    <dgm:pt modelId="{A55C5F6B-D689-4CF7-9970-C2712402E2B2}" type="parTrans" cxnId="{444399A8-A7D0-4F89-A361-2079C039E4F4}">
      <dgm:prSet/>
      <dgm:spPr/>
      <dgm:t>
        <a:bodyPr/>
        <a:lstStyle/>
        <a:p>
          <a:endParaRPr lang="en-US"/>
        </a:p>
      </dgm:t>
    </dgm:pt>
    <dgm:pt modelId="{875891C7-F357-4609-8D3B-60FBE6378208}" type="sibTrans" cxnId="{444399A8-A7D0-4F89-A361-2079C039E4F4}">
      <dgm:prSet/>
      <dgm:spPr/>
      <dgm:t>
        <a:bodyPr/>
        <a:lstStyle/>
        <a:p>
          <a:endParaRPr lang="en-US"/>
        </a:p>
      </dgm:t>
    </dgm:pt>
    <dgm:pt modelId="{EEDD4834-A152-423C-9F14-EBA9DB6F9E88}" type="pres">
      <dgm:prSet presAssocID="{26CDEE6A-5CAD-4CAE-AC2E-478CFAB68B4D}" presName="Name0" presStyleCnt="0">
        <dgm:presLayoutVars>
          <dgm:chMax val="3"/>
          <dgm:chPref val="1"/>
          <dgm:dir/>
          <dgm:animLvl val="lvl"/>
          <dgm:resizeHandles/>
        </dgm:presLayoutVars>
      </dgm:prSet>
      <dgm:spPr/>
    </dgm:pt>
    <dgm:pt modelId="{9EDF2525-4B7C-4877-9A1F-6432E5BBD2A2}" type="pres">
      <dgm:prSet presAssocID="{26CDEE6A-5CAD-4CAE-AC2E-478CFAB68B4D}" presName="outerBox" presStyleCnt="0"/>
      <dgm:spPr/>
    </dgm:pt>
    <dgm:pt modelId="{2C54D506-0BE1-425F-8D80-3A1745854565}" type="pres">
      <dgm:prSet presAssocID="{26CDEE6A-5CAD-4CAE-AC2E-478CFAB68B4D}" presName="outerBoxParent" presStyleLbl="node1" presStyleIdx="0" presStyleCnt="3" custLinFactNeighborY="-398"/>
      <dgm:spPr/>
    </dgm:pt>
    <dgm:pt modelId="{F017A57C-E674-4137-874D-A623CC530A41}" type="pres">
      <dgm:prSet presAssocID="{26CDEE6A-5CAD-4CAE-AC2E-478CFAB68B4D}" presName="outerBoxChildren" presStyleCnt="0"/>
      <dgm:spPr/>
    </dgm:pt>
    <dgm:pt modelId="{CF498344-3059-4A5E-BC82-FED4ADCBDEE7}" type="pres">
      <dgm:prSet presAssocID="{26CDEE6A-5CAD-4CAE-AC2E-478CFAB68B4D}" presName="middleBox" presStyleCnt="0"/>
      <dgm:spPr/>
    </dgm:pt>
    <dgm:pt modelId="{16DFA84A-CA22-4F06-A69F-409677F0317A}" type="pres">
      <dgm:prSet presAssocID="{26CDEE6A-5CAD-4CAE-AC2E-478CFAB68B4D}" presName="middleBoxParent" presStyleLbl="node1" presStyleIdx="1" presStyleCnt="3"/>
      <dgm:spPr/>
    </dgm:pt>
    <dgm:pt modelId="{32B0015E-18E5-43F9-9C31-FC14ED736E21}" type="pres">
      <dgm:prSet presAssocID="{26CDEE6A-5CAD-4CAE-AC2E-478CFAB68B4D}" presName="middleBoxChildren" presStyleCnt="0"/>
      <dgm:spPr/>
    </dgm:pt>
    <dgm:pt modelId="{35C49054-67B3-4C28-8E49-23F2DD3C0B5A}" type="pres">
      <dgm:prSet presAssocID="{26CDEE6A-5CAD-4CAE-AC2E-478CFAB68B4D}" presName="centerBox" presStyleCnt="0"/>
      <dgm:spPr/>
    </dgm:pt>
    <dgm:pt modelId="{F991A9F3-2DE9-40D7-9D0D-94436F9D06CC}" type="pres">
      <dgm:prSet presAssocID="{26CDEE6A-5CAD-4CAE-AC2E-478CFAB68B4D}" presName="centerBoxParent" presStyleLbl="node1" presStyleIdx="2" presStyleCnt="3"/>
      <dgm:spPr/>
    </dgm:pt>
  </dgm:ptLst>
  <dgm:cxnLst>
    <dgm:cxn modelId="{E02D4532-C154-4B22-851E-2C741BB68B9F}" type="presOf" srcId="{BD8C3215-BA08-4725-8F8B-98CCA91953DB}" destId="{F991A9F3-2DE9-40D7-9D0D-94436F9D06CC}" srcOrd="0" destOrd="0" presId="urn:microsoft.com/office/officeart/2005/8/layout/target2"/>
    <dgm:cxn modelId="{8488773C-2755-467C-9206-97EFBF38A570}" type="presOf" srcId="{26CDEE6A-5CAD-4CAE-AC2E-478CFAB68B4D}" destId="{EEDD4834-A152-423C-9F14-EBA9DB6F9E88}" srcOrd="0" destOrd="0" presId="urn:microsoft.com/office/officeart/2005/8/layout/target2"/>
    <dgm:cxn modelId="{A51A3847-CEE7-4E46-9760-6AD13EAC354E}" srcId="{26CDEE6A-5CAD-4CAE-AC2E-478CFAB68B4D}" destId="{BD8C3215-BA08-4725-8F8B-98CCA91953DB}" srcOrd="2" destOrd="0" parTransId="{80D22158-0D06-42A7-9586-503261D31424}" sibTransId="{9BDA3396-F8B4-4939-9C05-620133925DD4}"/>
    <dgm:cxn modelId="{F2938196-4916-4995-8AE9-3EDD30452DB4}" type="presOf" srcId="{A0EF1325-792F-425A-9303-9BF977F5D928}" destId="{16DFA84A-CA22-4F06-A69F-409677F0317A}" srcOrd="0" destOrd="0" presId="urn:microsoft.com/office/officeart/2005/8/layout/target2"/>
    <dgm:cxn modelId="{249013A0-8624-4686-87E2-79FB014E51A6}" type="presOf" srcId="{0A583C82-A3B3-4288-A77C-8A31AD3BA1B4}" destId="{2C54D506-0BE1-425F-8D80-3A1745854565}" srcOrd="0" destOrd="0" presId="urn:microsoft.com/office/officeart/2005/8/layout/target2"/>
    <dgm:cxn modelId="{444399A8-A7D0-4F89-A361-2079C039E4F4}" srcId="{26CDEE6A-5CAD-4CAE-AC2E-478CFAB68B4D}" destId="{A0EF1325-792F-425A-9303-9BF977F5D928}" srcOrd="1" destOrd="0" parTransId="{A55C5F6B-D689-4CF7-9970-C2712402E2B2}" sibTransId="{875891C7-F357-4609-8D3B-60FBE6378208}"/>
    <dgm:cxn modelId="{C3A24EBB-2FBA-4DBA-BCDD-3966DCABD111}" srcId="{26CDEE6A-5CAD-4CAE-AC2E-478CFAB68B4D}" destId="{0A583C82-A3B3-4288-A77C-8A31AD3BA1B4}" srcOrd="0" destOrd="0" parTransId="{DB2B31D6-10F5-4BA3-83BE-3992359C08E6}" sibTransId="{C696CE15-09FC-48EB-8523-2992F302A632}"/>
    <dgm:cxn modelId="{F8CB8F7A-8F14-4100-BFB2-68B93FA0D28F}" type="presParOf" srcId="{EEDD4834-A152-423C-9F14-EBA9DB6F9E88}" destId="{9EDF2525-4B7C-4877-9A1F-6432E5BBD2A2}" srcOrd="0" destOrd="0" presId="urn:microsoft.com/office/officeart/2005/8/layout/target2"/>
    <dgm:cxn modelId="{634FC567-47E5-4F04-A470-CC84F8E74D6C}" type="presParOf" srcId="{9EDF2525-4B7C-4877-9A1F-6432E5BBD2A2}" destId="{2C54D506-0BE1-425F-8D80-3A1745854565}" srcOrd="0" destOrd="0" presId="urn:microsoft.com/office/officeart/2005/8/layout/target2"/>
    <dgm:cxn modelId="{CC790EDE-C708-4289-85A0-07076CDE06D0}" type="presParOf" srcId="{9EDF2525-4B7C-4877-9A1F-6432E5BBD2A2}" destId="{F017A57C-E674-4137-874D-A623CC530A41}" srcOrd="1" destOrd="0" presId="urn:microsoft.com/office/officeart/2005/8/layout/target2"/>
    <dgm:cxn modelId="{4A65179C-9A95-4C15-956C-611E6C27B233}" type="presParOf" srcId="{EEDD4834-A152-423C-9F14-EBA9DB6F9E88}" destId="{CF498344-3059-4A5E-BC82-FED4ADCBDEE7}" srcOrd="1" destOrd="0" presId="urn:microsoft.com/office/officeart/2005/8/layout/target2"/>
    <dgm:cxn modelId="{DE22A5A2-5319-403F-940F-40038A4FE032}" type="presParOf" srcId="{CF498344-3059-4A5E-BC82-FED4ADCBDEE7}" destId="{16DFA84A-CA22-4F06-A69F-409677F0317A}" srcOrd="0" destOrd="0" presId="urn:microsoft.com/office/officeart/2005/8/layout/target2"/>
    <dgm:cxn modelId="{88CA6697-FC52-446D-956D-ED3722B6C6E5}" type="presParOf" srcId="{CF498344-3059-4A5E-BC82-FED4ADCBDEE7}" destId="{32B0015E-18E5-43F9-9C31-FC14ED736E21}" srcOrd="1" destOrd="0" presId="urn:microsoft.com/office/officeart/2005/8/layout/target2"/>
    <dgm:cxn modelId="{A7A1574B-C216-48CE-8653-7C6DCF33307B}" type="presParOf" srcId="{EEDD4834-A152-423C-9F14-EBA9DB6F9E88}" destId="{35C49054-67B3-4C28-8E49-23F2DD3C0B5A}" srcOrd="2" destOrd="0" presId="urn:microsoft.com/office/officeart/2005/8/layout/target2"/>
    <dgm:cxn modelId="{B5E252E7-0186-40FE-8F0B-864FBDD3C536}" type="presParOf" srcId="{35C49054-67B3-4C28-8E49-23F2DD3C0B5A}" destId="{F991A9F3-2DE9-40D7-9D0D-94436F9D06CC}" srcOrd="0"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D506-0BE1-425F-8D80-3A1745854565}">
      <dsp:nvSpPr>
        <dsp:cNvPr id="0" name=""/>
        <dsp:cNvSpPr/>
      </dsp:nvSpPr>
      <dsp:spPr>
        <a:xfrm>
          <a:off x="0" y="0"/>
          <a:ext cx="8815388" cy="4724399"/>
        </a:xfrm>
        <a:prstGeom prst="roundRect">
          <a:avLst>
            <a:gd name="adj" fmla="val 8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3666659" numCol="1" spcCol="1270" anchor="t" anchorCtr="0">
          <a:noAutofit/>
        </a:bodyPr>
        <a:lstStyle/>
        <a:p>
          <a:pPr marL="0" lvl="0" indent="0" algn="l" defTabSz="977900">
            <a:lnSpc>
              <a:spcPct val="90000"/>
            </a:lnSpc>
            <a:spcBef>
              <a:spcPct val="0"/>
            </a:spcBef>
            <a:spcAft>
              <a:spcPct val="35000"/>
            </a:spcAft>
            <a:buNone/>
          </a:pPr>
          <a:r>
            <a:rPr lang="en-US" sz="2200" kern="1200" dirty="0"/>
            <a:t>Artificial </a:t>
          </a:r>
          <a:r>
            <a:rPr lang="en-US" sz="2200" kern="1200" dirty="0" err="1"/>
            <a:t>Intelegence</a:t>
          </a:r>
          <a:endParaRPr lang="en-US" sz="2200" kern="1200" dirty="0"/>
        </a:p>
        <a:p>
          <a:pPr marL="0" lvl="0" indent="0" algn="l" defTabSz="977900">
            <a:lnSpc>
              <a:spcPct val="90000"/>
            </a:lnSpc>
            <a:spcBef>
              <a:spcPct val="0"/>
            </a:spcBef>
            <a:spcAft>
              <a:spcPct val="35000"/>
            </a:spcAft>
            <a:buNone/>
          </a:pPr>
          <a:endParaRPr lang="en-US" sz="2200" kern="1200" dirty="0"/>
        </a:p>
      </dsp:txBody>
      <dsp:txXfrm>
        <a:off x="117617" y="117617"/>
        <a:ext cx="8580154" cy="4489165"/>
      </dsp:txXfrm>
    </dsp:sp>
    <dsp:sp modelId="{16DFA84A-CA22-4F06-A69F-409677F0317A}">
      <dsp:nvSpPr>
        <dsp:cNvPr id="0" name=""/>
        <dsp:cNvSpPr/>
      </dsp:nvSpPr>
      <dsp:spPr>
        <a:xfrm>
          <a:off x="220384" y="1181099"/>
          <a:ext cx="8374618" cy="3307080"/>
        </a:xfrm>
        <a:prstGeom prst="roundRect">
          <a:avLst>
            <a:gd name="adj" fmla="val 105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2099996" numCol="1" spcCol="1270" anchor="t" anchorCtr="0">
          <a:noAutofit/>
        </a:bodyPr>
        <a:lstStyle/>
        <a:p>
          <a:pPr marL="0" lvl="0" indent="0" algn="l" defTabSz="977900">
            <a:lnSpc>
              <a:spcPct val="90000"/>
            </a:lnSpc>
            <a:spcBef>
              <a:spcPct val="0"/>
            </a:spcBef>
            <a:spcAft>
              <a:spcPct val="35000"/>
            </a:spcAft>
            <a:buNone/>
          </a:pPr>
          <a:r>
            <a:rPr lang="en-US" sz="2200" kern="1200" dirty="0"/>
            <a:t>Machine Learning</a:t>
          </a:r>
        </a:p>
      </dsp:txBody>
      <dsp:txXfrm>
        <a:off x="322088" y="1282803"/>
        <a:ext cx="8171210" cy="3103672"/>
      </dsp:txXfrm>
    </dsp:sp>
    <dsp:sp modelId="{F991A9F3-2DE9-40D7-9D0D-94436F9D06CC}">
      <dsp:nvSpPr>
        <dsp:cNvPr id="0" name=""/>
        <dsp:cNvSpPr/>
      </dsp:nvSpPr>
      <dsp:spPr>
        <a:xfrm>
          <a:off x="440769" y="2362199"/>
          <a:ext cx="7933849" cy="1889760"/>
        </a:xfrm>
        <a:prstGeom prst="roundRect">
          <a:avLst>
            <a:gd name="adj" fmla="val 105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156464" numCol="1" spcCol="1270" anchor="t" anchorCtr="0">
          <a:noAutofit/>
        </a:bodyPr>
        <a:lstStyle/>
        <a:p>
          <a:pPr marL="0" lvl="0" indent="0" algn="l" defTabSz="977900">
            <a:lnSpc>
              <a:spcPct val="90000"/>
            </a:lnSpc>
            <a:spcBef>
              <a:spcPct val="0"/>
            </a:spcBef>
            <a:spcAft>
              <a:spcPct val="35000"/>
            </a:spcAft>
            <a:buNone/>
          </a:pPr>
          <a:r>
            <a:rPr lang="en-US" sz="2200" kern="1200" dirty="0"/>
            <a:t>Deep Learning</a:t>
          </a:r>
        </a:p>
      </dsp:txBody>
      <dsp:txXfrm>
        <a:off x="498886" y="2420316"/>
        <a:ext cx="7817615" cy="1773526"/>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17/07/19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17/07/19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a:t>
            </a:fld>
            <a:endParaRPr lang="id-ID"/>
          </a:p>
        </p:txBody>
      </p:sp>
    </p:spTree>
    <p:extLst>
      <p:ext uri="{BB962C8B-B14F-4D97-AF65-F5344CB8AC3E}">
        <p14:creationId xmlns:p14="http://schemas.microsoft.com/office/powerpoint/2010/main" val="293006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Pengetahuan Dasar tentang 3 paket ini (Numpy, Scipy dan matplotlib) , yang dibangun di atas python, adalah hal yang baik untuk ilmuwan data yang ingin bekerja dengan masalah dunia nyata.  </a:t>
            </a:r>
          </a:p>
        </p:txBody>
      </p:sp>
      <p:sp>
        <p:nvSpPr>
          <p:cNvPr id="4" name="Slide Number Placeholder 3"/>
          <p:cNvSpPr>
            <a:spLocks noGrp="1"/>
          </p:cNvSpPr>
          <p:nvPr>
            <p:ph type="sldNum" sz="quarter" idx="10"/>
          </p:nvPr>
        </p:nvSpPr>
        <p:spPr/>
        <p:txBody>
          <a:bodyPr/>
          <a:lstStyle/>
          <a:p>
            <a:fld id="{CF48818C-C5E6-444A-A9F7-917A97CA3904}" type="slidenum">
              <a:rPr lang="id-ID" smtClean="0"/>
              <a:t>30</a:t>
            </a:fld>
            <a:endParaRPr lang="id-ID"/>
          </a:p>
        </p:txBody>
      </p:sp>
    </p:spTree>
    <p:extLst>
      <p:ext uri="{BB962C8B-B14F-4D97-AF65-F5344CB8AC3E}">
        <p14:creationId xmlns:p14="http://schemas.microsoft.com/office/powerpoint/2010/main" val="4286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 </a:t>
            </a:r>
          </a:p>
        </p:txBody>
      </p:sp>
      <p:sp>
        <p:nvSpPr>
          <p:cNvPr id="4" name="Slide Number Placeholder 3"/>
          <p:cNvSpPr>
            <a:spLocks noGrp="1"/>
          </p:cNvSpPr>
          <p:nvPr>
            <p:ph type="sldNum" sz="quarter" idx="10"/>
          </p:nvPr>
        </p:nvSpPr>
        <p:spPr/>
        <p:txBody>
          <a:bodyPr/>
          <a:lstStyle/>
          <a:p>
            <a:fld id="{CF48818C-C5E6-444A-A9F7-917A97CA3904}" type="slidenum">
              <a:rPr lang="id-ID" smtClean="0"/>
              <a:t>32</a:t>
            </a:fld>
            <a:endParaRPr lang="id-ID"/>
          </a:p>
        </p:txBody>
      </p:sp>
    </p:spTree>
    <p:extLst>
      <p:ext uri="{BB962C8B-B14F-4D97-AF65-F5344CB8AC3E}">
        <p14:creationId xmlns:p14="http://schemas.microsoft.com/office/powerpoint/2010/main" val="98340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Jika ada beberapa outlier, atau bidang skala yang berbeda dalam kumpulan data, kita harus memperbaikinya.    Paket preprocessing dari scikit learning menyediakan beberapa fungsi utilitas umum  dan kelas transformator untuk mengubah vektor fitur mentah menjadi bentuk vektor yang sesuai untuk  pemodelan.  </a:t>
            </a:r>
          </a:p>
        </p:txBody>
      </p:sp>
      <p:sp>
        <p:nvSpPr>
          <p:cNvPr id="4" name="Slide Number Placeholder 3"/>
          <p:cNvSpPr>
            <a:spLocks noGrp="1"/>
          </p:cNvSpPr>
          <p:nvPr>
            <p:ph type="sldNum" sz="quarter" idx="10"/>
          </p:nvPr>
        </p:nvSpPr>
        <p:spPr/>
        <p:txBody>
          <a:bodyPr/>
          <a:lstStyle/>
          <a:p>
            <a:fld id="{CF48818C-C5E6-444A-A9F7-917A97CA3904}" type="slidenum">
              <a:rPr lang="id-ID" smtClean="0"/>
              <a:t>33</a:t>
            </a:fld>
            <a:endParaRPr lang="id-ID"/>
          </a:p>
        </p:txBody>
      </p:sp>
    </p:spTree>
    <p:extLst>
      <p:ext uri="{BB962C8B-B14F-4D97-AF65-F5344CB8AC3E}">
        <p14:creationId xmlns:p14="http://schemas.microsoft.com/office/powerpoint/2010/main" val="677020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Fungsi Scikit untuk  membagi dataset menjadi data train dan data tes untuk melatih model, lalu uji akurasi model secara terpisah.</a:t>
            </a:r>
          </a:p>
        </p:txBody>
      </p:sp>
      <p:sp>
        <p:nvSpPr>
          <p:cNvPr id="4" name="Slide Number Placeholder 3"/>
          <p:cNvSpPr>
            <a:spLocks noGrp="1"/>
          </p:cNvSpPr>
          <p:nvPr>
            <p:ph type="sldNum" sz="quarter" idx="10"/>
          </p:nvPr>
        </p:nvSpPr>
        <p:spPr/>
        <p:txBody>
          <a:bodyPr/>
          <a:lstStyle/>
          <a:p>
            <a:fld id="{CF48818C-C5E6-444A-A9F7-917A97CA3904}" type="slidenum">
              <a:rPr lang="id-ID" smtClean="0"/>
              <a:t>34</a:t>
            </a:fld>
            <a:endParaRPr lang="id-ID"/>
          </a:p>
        </p:txBody>
      </p:sp>
    </p:spTree>
    <p:extLst>
      <p:ext uri="{BB962C8B-B14F-4D97-AF65-F5344CB8AC3E}">
        <p14:creationId xmlns:p14="http://schemas.microsoft.com/office/powerpoint/2010/main" val="363173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Scikit belajar dapat membagi array atau matriks menjadi array acak dan menguji himpunan bagian untuk Anda,   dalam satu baris kode.   Kemudian, Anda dapat mengatur algoritma Anda.</a:t>
            </a:r>
            <a:br>
              <a:rPr lang="id-ID" dirty="0"/>
            </a:br>
            <a:r>
              <a:rPr lang="id-ID" dirty="0"/>
              <a:t>Misalnya, membangun classifier menggunakan algoritma klasifikasi vektor dukungan.   Kami menyebut instance estimator dengan clf, dan menginisialisasi parameternya.</a:t>
            </a:r>
            <a:br>
              <a:rPr lang="id-ID" dirty="0"/>
            </a:br>
            <a:r>
              <a:rPr lang="id-ID" dirty="0"/>
              <a:t>Sekarang, clf dapat melatih model dengan set data. Dengan melewati set pelatihan kami ke metode fit, model CLF belajar mengklasifikasikan kasus yang tidak diketahui.</a:t>
            </a:r>
          </a:p>
        </p:txBody>
      </p:sp>
      <p:sp>
        <p:nvSpPr>
          <p:cNvPr id="4" name="Slide Number Placeholder 3"/>
          <p:cNvSpPr>
            <a:spLocks noGrp="1"/>
          </p:cNvSpPr>
          <p:nvPr>
            <p:ph type="sldNum" sz="quarter" idx="10"/>
          </p:nvPr>
        </p:nvSpPr>
        <p:spPr/>
        <p:txBody>
          <a:bodyPr/>
          <a:lstStyle/>
          <a:p>
            <a:fld id="{CF48818C-C5E6-444A-A9F7-917A97CA3904}" type="slidenum">
              <a:rPr lang="id-ID" smtClean="0"/>
              <a:t>35</a:t>
            </a:fld>
            <a:endParaRPr lang="id-ID"/>
          </a:p>
        </p:txBody>
      </p:sp>
    </p:spTree>
    <p:extLst>
      <p:ext uri="{BB962C8B-B14F-4D97-AF65-F5344CB8AC3E}">
        <p14:creationId xmlns:p14="http://schemas.microsoft.com/office/powerpoint/2010/main" val="366885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Selanjutnya , kita bisa menggunakan data test untuk menjalankan prediksi.</a:t>
            </a:r>
            <a:br>
              <a:rPr lang="id-ID" dirty="0"/>
            </a:br>
            <a:r>
              <a:rPr lang="id-ID" dirty="0"/>
              <a:t>Dan, hasilnya diperoleh kelas apa dari masing-masing nilai. </a:t>
            </a:r>
          </a:p>
        </p:txBody>
      </p:sp>
      <p:sp>
        <p:nvSpPr>
          <p:cNvPr id="4" name="Slide Number Placeholder 3"/>
          <p:cNvSpPr>
            <a:spLocks noGrp="1"/>
          </p:cNvSpPr>
          <p:nvPr>
            <p:ph type="sldNum" sz="quarter" idx="10"/>
          </p:nvPr>
        </p:nvSpPr>
        <p:spPr/>
        <p:txBody>
          <a:bodyPr/>
          <a:lstStyle/>
          <a:p>
            <a:fld id="{CF48818C-C5E6-444A-A9F7-917A97CA3904}" type="slidenum">
              <a:rPr lang="id-ID" smtClean="0"/>
              <a:t>36</a:t>
            </a:fld>
            <a:endParaRPr lang="id-ID"/>
          </a:p>
        </p:txBody>
      </p:sp>
    </p:spTree>
    <p:extLst>
      <p:ext uri="{BB962C8B-B14F-4D97-AF65-F5344CB8AC3E}">
        <p14:creationId xmlns:p14="http://schemas.microsoft.com/office/powerpoint/2010/main" val="3549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Selain itu, kita dapat menggunakan data yang berbeda untuk mengevaluasi akurasi model kita. Misalnya, menggunakan sebuah</a:t>
            </a:r>
            <a:r>
              <a:rPr lang="id-ID" baseline="0" dirty="0"/>
              <a:t> confusion matriks</a:t>
            </a:r>
            <a:r>
              <a:rPr lang="id-ID" dirty="0"/>
              <a:t> untuk menunjukkan hasilnya.</a:t>
            </a:r>
            <a:br>
              <a:rPr lang="id-ID" dirty="0"/>
            </a:br>
            <a:r>
              <a:rPr lang="id-ID" dirty="0"/>
              <a:t>Dan akhirnya, kita dapat menyimpan model tersebut.</a:t>
            </a:r>
          </a:p>
        </p:txBody>
      </p:sp>
      <p:sp>
        <p:nvSpPr>
          <p:cNvPr id="4" name="Slide Number Placeholder 3"/>
          <p:cNvSpPr>
            <a:spLocks noGrp="1"/>
          </p:cNvSpPr>
          <p:nvPr>
            <p:ph type="sldNum" sz="quarter" idx="10"/>
          </p:nvPr>
        </p:nvSpPr>
        <p:spPr/>
        <p:txBody>
          <a:bodyPr/>
          <a:lstStyle/>
          <a:p>
            <a:fld id="{CF48818C-C5E6-444A-A9F7-917A97CA3904}" type="slidenum">
              <a:rPr lang="id-ID" smtClean="0"/>
              <a:t>37</a:t>
            </a:fld>
            <a:endParaRPr lang="id-ID"/>
          </a:p>
        </p:txBody>
      </p:sp>
    </p:spTree>
    <p:extLst>
      <p:ext uri="{BB962C8B-B14F-4D97-AF65-F5344CB8AC3E}">
        <p14:creationId xmlns:p14="http://schemas.microsoft.com/office/powerpoint/2010/main" val="137254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id-ID" dirty="0"/>
              <a:t>Umumnya, untuk mengawali deteksi hewan, kita merepresentaskan gambar dengan kumpulan fitur:</a:t>
            </a:r>
          </a:p>
          <a:p>
            <a:pPr algn="just"/>
            <a:r>
              <a:rPr lang="id-ID" dirty="0"/>
              <a:t>Apakah gambar itu memperlihatkan mata?</a:t>
            </a:r>
          </a:p>
          <a:p>
            <a:pPr algn="just"/>
            <a:r>
              <a:rPr lang="id-ID" dirty="0"/>
              <a:t>Berapa ukurannya?</a:t>
            </a:r>
          </a:p>
          <a:p>
            <a:pPr algn="just"/>
            <a:r>
              <a:rPr lang="id-ID" dirty="0"/>
              <a:t>Apakah ada telinga?</a:t>
            </a:r>
          </a:p>
          <a:p>
            <a:pPr algn="just"/>
            <a:r>
              <a:rPr lang="id-ID" dirty="0"/>
              <a:t>Bagaimana dengan ekor?</a:t>
            </a:r>
          </a:p>
          <a:p>
            <a:pPr algn="just"/>
            <a:r>
              <a:rPr lang="id-ID" dirty="0"/>
              <a:t>Berapa banyak kaki? </a:t>
            </a:r>
          </a:p>
          <a:p>
            <a:pPr algn="just"/>
            <a:r>
              <a:rPr lang="id-ID" dirty="0"/>
              <a:t>Apakah itu punya sayap?</a:t>
            </a:r>
          </a:p>
          <a:p>
            <a:pPr algn="just"/>
            <a:endParaRPr lang="id-ID" dirty="0"/>
          </a:p>
          <a:p>
            <a:pPr algn="just"/>
            <a:r>
              <a:rPr lang="id-ID" dirty="0"/>
              <a:t>Sebelum machine learning, setiap gambar akan ditransformasikan ke vektor fitur.</a:t>
            </a:r>
          </a:p>
          <a:p>
            <a:pPr algn="just"/>
            <a:r>
              <a:rPr lang="id-ID" dirty="0"/>
              <a:t>Kemudian, beberapa aturan atau rule  di buat untuk mendapatkan agar komputer menjadi cerdas untuk dapat mendeteksi binatang.     </a:t>
            </a: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a:p>
          <a:p>
            <a:pPr marL="0" marR="0" indent="0" algn="l" defTabSz="914400" rtl="0" eaLnBrk="1" fontAlgn="auto" latinLnBrk="0" hangingPunct="1">
              <a:lnSpc>
                <a:spcPct val="100000"/>
              </a:lnSpc>
              <a:spcBef>
                <a:spcPts val="0"/>
              </a:spcBef>
              <a:spcAft>
                <a:spcPts val="0"/>
              </a:spcAft>
              <a:buClrTx/>
              <a:buSzTx/>
              <a:buFontTx/>
              <a:buNone/>
              <a:tabLst/>
              <a:defRPr/>
            </a:pPr>
            <a:r>
              <a:rPr lang="id-ID" dirty="0"/>
              <a:t>Asumsikan bahwa kita memiliki dataset gambar binatang seperti kucing dan anjing, dan yang anda inginkan untuk memiliki perangkat lunak atau aplikasi yang dapat mengenali dan membedakannya. dibutuhkan banyak aturan atau rule , sangat tergantung pada dataset saat ini,  dan tidak cukup digeneralisasi untuk mendeteksi kasus di luar sampel.</a:t>
            </a:r>
          </a:p>
        </p:txBody>
      </p:sp>
      <p:sp>
        <p:nvSpPr>
          <p:cNvPr id="4" name="Slide Number Placeholder 3"/>
          <p:cNvSpPr>
            <a:spLocks noGrp="1"/>
          </p:cNvSpPr>
          <p:nvPr>
            <p:ph type="sldNum" sz="quarter" idx="10"/>
          </p:nvPr>
        </p:nvSpPr>
        <p:spPr/>
        <p:txBody>
          <a:bodyPr/>
          <a:lstStyle/>
          <a:p>
            <a:fld id="{CF48818C-C5E6-444A-A9F7-917A97CA3904}" type="slidenum">
              <a:rPr lang="id-ID" smtClean="0"/>
              <a:t>7</a:t>
            </a:fld>
            <a:endParaRPr lang="id-ID"/>
          </a:p>
        </p:txBody>
      </p:sp>
    </p:spTree>
    <p:extLst>
      <p:ext uri="{BB962C8B-B14F-4D97-AF65-F5344CB8AC3E}">
        <p14:creationId xmlns:p14="http://schemas.microsoft.com/office/powerpoint/2010/main" val="110899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a:t>Machine</a:t>
            </a:r>
            <a:r>
              <a:rPr lang="id-ID" baseline="0" dirty="0"/>
              <a:t> learning digunakan untuk membuat komputer menjadi cerdas untuk dapat mendeteksi jenis binatang.</a:t>
            </a:r>
            <a:endParaRPr lang="id-ID" dirty="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280177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  Ini adalah sampel sel manusia yang diekstraksi dari pasien.   </a:t>
            </a:r>
          </a:p>
        </p:txBody>
      </p:sp>
      <p:sp>
        <p:nvSpPr>
          <p:cNvPr id="4" name="Slide Number Placeholder 3"/>
          <p:cNvSpPr>
            <a:spLocks noGrp="1"/>
          </p:cNvSpPr>
          <p:nvPr>
            <p:ph type="sldNum" sz="quarter" idx="10"/>
          </p:nvPr>
        </p:nvSpPr>
        <p:spPr/>
        <p:txBody>
          <a:bodyPr/>
          <a:lstStyle/>
          <a:p>
            <a:fld id="{CF48818C-C5E6-444A-A9F7-917A97CA3904}" type="slidenum">
              <a:rPr lang="id-ID" smtClean="0"/>
              <a:t>16</a:t>
            </a:fld>
            <a:endParaRPr lang="id-ID"/>
          </a:p>
        </p:txBody>
      </p:sp>
    </p:spTree>
    <p:extLst>
      <p:ext uri="{BB962C8B-B14F-4D97-AF65-F5344CB8AC3E}">
        <p14:creationId xmlns:p14="http://schemas.microsoft.com/office/powerpoint/2010/main" val="261631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  Ini adalah sampel sel manusia yang diekstraksi dari pasien.   </a:t>
            </a:r>
          </a:p>
        </p:txBody>
      </p:sp>
      <p:sp>
        <p:nvSpPr>
          <p:cNvPr id="4" name="Slide Number Placeholder 3"/>
          <p:cNvSpPr>
            <a:spLocks noGrp="1"/>
          </p:cNvSpPr>
          <p:nvPr>
            <p:ph type="sldNum" sz="quarter" idx="10"/>
          </p:nvPr>
        </p:nvSpPr>
        <p:spPr/>
        <p:txBody>
          <a:bodyPr/>
          <a:lstStyle/>
          <a:p>
            <a:fld id="{CF48818C-C5E6-444A-A9F7-917A97CA3904}" type="slidenum">
              <a:rPr lang="id-ID" smtClean="0"/>
              <a:t>17</a:t>
            </a:fld>
            <a:endParaRPr lang="id-ID"/>
          </a:p>
        </p:txBody>
      </p:sp>
    </p:spTree>
    <p:extLst>
      <p:ext uri="{BB962C8B-B14F-4D97-AF65-F5344CB8AC3E}">
        <p14:creationId xmlns:p14="http://schemas.microsoft.com/office/powerpoint/2010/main" val="176476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  Ini adalah sampel sel manusia yang diekstraksi dari pasien.   </a:t>
            </a:r>
          </a:p>
        </p:txBody>
      </p:sp>
      <p:sp>
        <p:nvSpPr>
          <p:cNvPr id="4" name="Slide Number Placeholder 3"/>
          <p:cNvSpPr>
            <a:spLocks noGrp="1"/>
          </p:cNvSpPr>
          <p:nvPr>
            <p:ph type="sldNum" sz="quarter" idx="10"/>
          </p:nvPr>
        </p:nvSpPr>
        <p:spPr/>
        <p:txBody>
          <a:bodyPr/>
          <a:lstStyle/>
          <a:p>
            <a:fld id="{CF48818C-C5E6-444A-A9F7-917A97CA3904}" type="slidenum">
              <a:rPr lang="id-ID" smtClean="0"/>
              <a:t>18</a:t>
            </a:fld>
            <a:endParaRPr lang="id-ID"/>
          </a:p>
        </p:txBody>
      </p:sp>
    </p:spTree>
    <p:extLst>
      <p:ext uri="{BB962C8B-B14F-4D97-AF65-F5344CB8AC3E}">
        <p14:creationId xmlns:p14="http://schemas.microsoft.com/office/powerpoint/2010/main" val="187776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19</a:t>
            </a:fld>
            <a:endParaRPr lang="id-ID"/>
          </a:p>
        </p:txBody>
      </p:sp>
    </p:spTree>
    <p:extLst>
      <p:ext uri="{BB962C8B-B14F-4D97-AF65-F5344CB8AC3E}">
        <p14:creationId xmlns:p14="http://schemas.microsoft.com/office/powerpoint/2010/main" val="283529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205232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Python adalah bahasa pemrograman tujuan umum yang populer dan kuat yang baru-baru ini muncul sebagai bahasa yang disukai di antara para ilmuwan data. Anda dapat menulis algoritma pembelajaran mesin menggunakan python, dan dapat bekerja dengan sangat baik.    Terdapat  banyak modul atau library yang sudah diimplementasikan dalam python yang bisa membuat jauh lebih mudah.</a:t>
            </a:r>
          </a:p>
        </p:txBody>
      </p:sp>
      <p:sp>
        <p:nvSpPr>
          <p:cNvPr id="4" name="Slide Number Placeholder 3"/>
          <p:cNvSpPr>
            <a:spLocks noGrp="1"/>
          </p:cNvSpPr>
          <p:nvPr>
            <p:ph type="sldNum" sz="quarter" idx="10"/>
          </p:nvPr>
        </p:nvSpPr>
        <p:spPr/>
        <p:txBody>
          <a:bodyPr/>
          <a:lstStyle/>
          <a:p>
            <a:fld id="{CF48818C-C5E6-444A-A9F7-917A97CA3904}" type="slidenum">
              <a:rPr lang="id-ID" smtClean="0"/>
              <a:t>27</a:t>
            </a:fld>
            <a:endParaRPr lang="id-ID"/>
          </a:p>
        </p:txBody>
      </p:sp>
    </p:spTree>
    <p:extLst>
      <p:ext uri="{BB962C8B-B14F-4D97-AF65-F5344CB8AC3E}">
        <p14:creationId xmlns:p14="http://schemas.microsoft.com/office/powerpoint/2010/main" val="20135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8D5F02-6414-4BE9-A01C-1C8628752CC6}"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BD3F57-1743-4B8F-B8AF-2AB49F2AC7FD}"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0377E3-F23C-48A8-84F2-B0873C76AA08}"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4B8ECA-8A08-4D6B-B430-0141CC130D37}"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1CCD0123-806F-40FF-98E9-11DD76F457C2}" type="datetime1">
              <a:rPr lang="id-ID" smtClean="0"/>
              <a:t>17/07/19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a:t>Machine Learning: Intro dan Python untuk Machine Learning</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496260" y="118921"/>
            <a:ext cx="366258" cy="3457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5829"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1320" y="118921"/>
            <a:ext cx="345707" cy="345707"/>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211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F0C405-08F3-43C7-95CD-94EDCC9402ED}"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0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1BAAB-8D65-431F-AB22-D4D0BA373A04}"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31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7A75F-72D3-467B-BA74-4A74320D4BD0}"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9763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11641-7179-4C91-92D7-68AD3F84004F}"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314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5EA7A-9787-4AEA-B69C-2DFA5CB613E3}" type="datetime1">
              <a:rPr lang="id-ID" smtClean="0">
                <a:solidFill>
                  <a:prstClr val="black">
                    <a:tint val="75000"/>
                  </a:prstClr>
                </a:solidFill>
              </a:rPr>
              <a:t>17/07/19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818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84897" y="1451811"/>
            <a:ext cx="8814723"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84897" y="6424196"/>
            <a:ext cx="1467440" cy="365125"/>
          </a:xfrm>
        </p:spPr>
        <p:txBody>
          <a:bodyPr/>
          <a:lstStyle/>
          <a:p>
            <a:fld id="{47CEA4B6-0A06-45D7-B7BF-F41801AEE81A}" type="datetime1">
              <a:rPr lang="id-ID" smtClean="0"/>
              <a:t>17/07/19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FB912D-1A4B-4731-A61F-B5958A40C0ED}" type="datetime1">
              <a:rPr lang="id-ID" smtClean="0">
                <a:solidFill>
                  <a:prstClr val="black">
                    <a:tint val="75000"/>
                  </a:prstClr>
                </a:solidFill>
              </a:rPr>
              <a:t>17/07/19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1189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5B9A6-8860-4905-ACE0-0B1187818AF2}"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731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C432-FFBC-4CA2-822F-B6786EB9322F}"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785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5EAE46-405E-4786-AAAF-33A5CB89A485}"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830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80E2C-835F-4D4F-92BA-70A5F7C94721}"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195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ED444-530C-4FA0-B723-07C335E00231}"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9941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28BE9D-D528-483E-91F7-C9009A8147F4}"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671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CA7F-C166-4853-83BF-BE0D026D4319}"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0463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0DECE5-0612-400B-A1E7-1F373E1CC57C}"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364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47659-DEF8-4B4F-BD4F-C744DFBFC2C2}"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298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a:t>Bagian berapa</a:t>
            </a:r>
            <a:endParaRPr lang="en-US" dirty="0"/>
          </a:p>
        </p:txBody>
      </p:sp>
      <p:sp>
        <p:nvSpPr>
          <p:cNvPr id="4" name="Date Placeholder 3"/>
          <p:cNvSpPr>
            <a:spLocks noGrp="1"/>
          </p:cNvSpPr>
          <p:nvPr>
            <p:ph type="dt" sz="half" idx="10"/>
          </p:nvPr>
        </p:nvSpPr>
        <p:spPr/>
        <p:txBody>
          <a:bodyPr/>
          <a:lstStyle/>
          <a:p>
            <a:fld id="{39159E5F-8F9E-4DAA-A8B2-608293DE1978}"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5FB7-4C44-424B-9160-4CD8B51217E9}" type="datetime1">
              <a:rPr lang="id-ID" smtClean="0">
                <a:solidFill>
                  <a:prstClr val="black">
                    <a:tint val="75000"/>
                  </a:prstClr>
                </a:solidFill>
              </a:rPr>
              <a:t>17/07/19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5662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B20CC-BEC5-4403-AA6D-904DD768151E}" type="datetime1">
              <a:rPr lang="id-ID" smtClean="0">
                <a:solidFill>
                  <a:prstClr val="black">
                    <a:tint val="75000"/>
                  </a:prstClr>
                </a:solidFill>
              </a:rPr>
              <a:t>17/07/19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580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D7F0F-DF85-4B26-B0BA-9780B60CFCE5}"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4856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00E6E1-0116-4E75-AC69-28447F833274}"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14494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037E0C-0057-4F96-B96F-58F7B257A791}" type="datetime1">
              <a:rPr lang="id-ID" smtClean="0">
                <a:solidFill>
                  <a:prstClr val="black">
                    <a:tint val="75000"/>
                  </a:prstClr>
                </a:solidFill>
              </a:rPr>
              <a:t>17/07/19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318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0D6CC-5907-482A-9FB1-FAE5F50928DC}"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9319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B19FB-FBC9-463E-A2FB-B6B7878B164D}"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8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E73E9F8-F969-433C-BFA4-4D473E5436DF}"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2FBD1515-8B0E-46C8-8325-0684DA96C015}" type="datetime1">
              <a:rPr lang="id-ID" smtClean="0"/>
              <a:t>17/07/19</a:t>
            </a:fld>
            <a:endParaRPr lang="id-ID"/>
          </a:p>
        </p:txBody>
      </p:sp>
      <p:sp>
        <p:nvSpPr>
          <p:cNvPr id="6" name="Footer Placeholder 5"/>
          <p:cNvSpPr>
            <a:spLocks noGrp="1"/>
          </p:cNvSpPr>
          <p:nvPr>
            <p:ph type="ftr" sz="quarter" idx="11"/>
          </p:nvPr>
        </p:nvSpPr>
        <p:spPr/>
        <p:txBody>
          <a:bodyPr/>
          <a:lstStyle/>
          <a:p>
            <a:r>
              <a:rPr lang="en-US"/>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B3C7181-89A2-479A-ADD1-7CB9D0CAD2FC}" type="datetime1">
              <a:rPr lang="id-ID" smtClean="0"/>
              <a:t>17/07/19</a:t>
            </a:fld>
            <a:endParaRPr lang="id-ID"/>
          </a:p>
        </p:txBody>
      </p:sp>
      <p:sp>
        <p:nvSpPr>
          <p:cNvPr id="8" name="Footer Placeholder 7"/>
          <p:cNvSpPr>
            <a:spLocks noGrp="1"/>
          </p:cNvSpPr>
          <p:nvPr>
            <p:ph type="ftr" sz="quarter" idx="11"/>
          </p:nvPr>
        </p:nvSpPr>
        <p:spPr/>
        <p:txBody>
          <a:bodyPr/>
          <a:lstStyle/>
          <a:p>
            <a:r>
              <a:rPr lang="en-US"/>
              <a:t>Machine Learning: Intro dan Python untuk Machine Learning</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BAEFF0C-F7E9-46F5-9549-C88F9F29384E}" type="datetime1">
              <a:rPr lang="id-ID" smtClean="0"/>
              <a:t>17/07/19</a:t>
            </a:fld>
            <a:endParaRPr lang="id-ID"/>
          </a:p>
        </p:txBody>
      </p:sp>
      <p:sp>
        <p:nvSpPr>
          <p:cNvPr id="4" name="Footer Placeholder 3"/>
          <p:cNvSpPr>
            <a:spLocks noGrp="1"/>
          </p:cNvSpPr>
          <p:nvPr>
            <p:ph type="ftr" sz="quarter" idx="11"/>
          </p:nvPr>
        </p:nvSpPr>
        <p:spPr/>
        <p:txBody>
          <a:bodyPr/>
          <a:lstStyle/>
          <a:p>
            <a:r>
              <a:rPr lang="en-US"/>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C02F3-4769-4718-A06E-A858D53C29A0}" type="datetime1">
              <a:rPr lang="id-ID" smtClean="0"/>
              <a:t>17/07/19</a:t>
            </a:fld>
            <a:endParaRPr lang="id-ID"/>
          </a:p>
        </p:txBody>
      </p:sp>
      <p:sp>
        <p:nvSpPr>
          <p:cNvPr id="3" name="Footer Placeholder 2"/>
          <p:cNvSpPr>
            <a:spLocks noGrp="1"/>
          </p:cNvSpPr>
          <p:nvPr>
            <p:ph type="ftr" sz="quarter" idx="11"/>
          </p:nvPr>
        </p:nvSpPr>
        <p:spPr/>
        <p:txBody>
          <a:bodyPr/>
          <a:lstStyle/>
          <a:p>
            <a:r>
              <a:rPr lang="en-US"/>
              <a:t>Machine Learning: Intro dan Python untuk Machine Learning</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a:t>Click to edit Master title style</a:t>
            </a:r>
          </a:p>
        </p:txBody>
      </p:sp>
    </p:spTree>
    <p:extLst>
      <p:ext uri="{BB962C8B-B14F-4D97-AF65-F5344CB8AC3E}">
        <p14:creationId xmlns:p14="http://schemas.microsoft.com/office/powerpoint/2010/main" val="3264324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01868A7-881E-4EC9-BA3F-8D7726CD60FC}" type="datetime1">
              <a:rPr lang="id-ID" smtClean="0"/>
              <a:t>17/07/19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a:t>Machine Learning: Intro dan Python untuk Machine Learning</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US"/>
              <a:t>Machine Learning: Intro dan Python untuk Machine Learning</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1926C9EF-8BE3-4CFE-93B1-B4ED61BCD7EE}" type="datetime1">
              <a:rPr lang="id-ID" smtClean="0"/>
              <a:t>17/07/19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7"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 id="2147483698" r:id="rId14"/>
  </p:sldLayoutIdLst>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ACE3AD96-1703-48BE-8B53-54627C2EA8BD}"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6880129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D2DC411B-9093-4EA0-8A28-D7363D86BFF5}" type="datetime1">
              <a:rPr lang="id-ID" smtClean="0">
                <a:solidFill>
                  <a:prstClr val="black">
                    <a:tint val="75000"/>
                  </a:prstClr>
                </a:solidFill>
              </a:rPr>
              <a:t>17/07/19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a:solidFill>
                  <a:prstClr val="black">
                    <a:tint val="75000"/>
                  </a:prstClr>
                </a:solidFill>
              </a:rPr>
              <a:t>Machine Learning: Intro dan Python untuk Machine Learning</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10663361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2" name="Date Placeholder 1"/>
          <p:cNvSpPr>
            <a:spLocks noGrp="1"/>
          </p:cNvSpPr>
          <p:nvPr>
            <p:ph type="dt" sz="half" idx="10"/>
          </p:nvPr>
        </p:nvSpPr>
        <p:spPr/>
        <p:txBody>
          <a:bodyPr/>
          <a:lstStyle/>
          <a:p>
            <a:fld id="{15753688-E0BA-4340-8819-4ED516BB3E02}"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a:t>
            </a:fld>
            <a:endParaRPr lang="en-US">
              <a:solidFill>
                <a:prstClr val="black">
                  <a:tint val="75000"/>
                </a:prstClr>
              </a:solidFill>
            </a:endParaRPr>
          </a:p>
        </p:txBody>
      </p:sp>
      <p:pic>
        <p:nvPicPr>
          <p:cNvPr id="13" name="Picture 12">
            <a:extLst>
              <a:ext uri="{FF2B5EF4-FFF2-40B4-BE49-F238E27FC236}">
                <a16:creationId xmlns:a16="http://schemas.microsoft.com/office/drawing/2014/main" id="{BDED7EC4-7E02-43FA-A027-330E193F9F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2763" y="136523"/>
            <a:ext cx="670457" cy="918844"/>
          </a:xfrm>
          <a:prstGeom prst="rect">
            <a:avLst/>
          </a:prstGeom>
        </p:spPr>
      </p:pic>
    </p:spTree>
    <p:extLst>
      <p:ext uri="{BB962C8B-B14F-4D97-AF65-F5344CB8AC3E}">
        <p14:creationId xmlns:p14="http://schemas.microsoft.com/office/powerpoint/2010/main" val="915599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Dataset Problem</a:t>
            </a:r>
          </a:p>
        </p:txBody>
      </p:sp>
      <p:sp>
        <p:nvSpPr>
          <p:cNvPr id="3" name="Text Placeholder 2"/>
          <p:cNvSpPr>
            <a:spLocks noGrp="1"/>
          </p:cNvSpPr>
          <p:nvPr>
            <p:ph type="body" idx="1"/>
          </p:nvPr>
        </p:nvSpPr>
        <p:spPr/>
        <p:txBody>
          <a:bodyPr>
            <a:normAutofit fontScale="85000" lnSpcReduction="10000"/>
          </a:bodyPr>
          <a:lstStyle/>
          <a:p>
            <a:r>
              <a:rPr lang="id-ID" dirty="0"/>
              <a:t>Bagian 2</a:t>
            </a:r>
          </a:p>
        </p:txBody>
      </p:sp>
      <p:sp>
        <p:nvSpPr>
          <p:cNvPr id="4" name="Date Placeholder 3"/>
          <p:cNvSpPr>
            <a:spLocks noGrp="1"/>
          </p:cNvSpPr>
          <p:nvPr>
            <p:ph type="dt" sz="half" idx="10"/>
          </p:nvPr>
        </p:nvSpPr>
        <p:spPr/>
        <p:txBody>
          <a:bodyPr/>
          <a:lstStyle/>
          <a:p>
            <a:fld id="{B11C1C62-7303-4641-B39C-EE2905B9325C}"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10</a:t>
            </a:fld>
            <a:endParaRPr lang="id-ID" dirty="0"/>
          </a:p>
        </p:txBody>
      </p:sp>
    </p:spTree>
    <p:extLst>
      <p:ext uri="{BB962C8B-B14F-4D97-AF65-F5344CB8AC3E}">
        <p14:creationId xmlns:p14="http://schemas.microsoft.com/office/powerpoint/2010/main" val="372937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a:t>Anjing Komondor atau Pel</a:t>
            </a:r>
          </a:p>
        </p:txBody>
      </p:sp>
      <p:sp>
        <p:nvSpPr>
          <p:cNvPr id="4" name="Date Placeholder 3"/>
          <p:cNvSpPr>
            <a:spLocks noGrp="1"/>
          </p:cNvSpPr>
          <p:nvPr>
            <p:ph type="dt" sz="half" idx="10"/>
          </p:nvPr>
        </p:nvSpPr>
        <p:spPr/>
        <p:txBody>
          <a:bodyPr/>
          <a:lstStyle/>
          <a:p>
            <a:fld id="{DDFB5BB1-7F11-4D5C-9ACE-B4B16BF89493}"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11</a:t>
            </a:fld>
            <a:endParaRPr lang="id-ID" dirty="0"/>
          </a:p>
        </p:txBody>
      </p:sp>
      <p:pic>
        <p:nvPicPr>
          <p:cNvPr id="9" name="Content Placeholder 11" descr="sheepdog-kain-pel.png"/>
          <p:cNvPicPr>
            <a:picLocks noGrp="1" noChangeAspect="1"/>
          </p:cNvPicPr>
          <p:nvPr>
            <p:ph idx="1"/>
          </p:nvPr>
        </p:nvPicPr>
        <p:blipFill>
          <a:blip r:embed="rId2"/>
          <a:stretch>
            <a:fillRect/>
          </a:stretch>
        </p:blipFill>
        <p:spPr>
          <a:xfrm>
            <a:off x="2265653" y="1452563"/>
            <a:ext cx="4652381" cy="4724400"/>
          </a:xfrm>
          <a:prstGeom prst="rect">
            <a:avLst/>
          </a:prstGeom>
        </p:spPr>
      </p:pic>
      <p:pic>
        <p:nvPicPr>
          <p:cNvPr id="8" name="Picture 7">
            <a:extLst>
              <a:ext uri="{FF2B5EF4-FFF2-40B4-BE49-F238E27FC236}">
                <a16:creationId xmlns:a16="http://schemas.microsoft.com/office/drawing/2014/main" id="{F342FBF4-2035-4745-906D-5C12BF8A14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7424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Muffin atau Cihuahua</a:t>
            </a:r>
          </a:p>
        </p:txBody>
      </p:sp>
      <p:sp>
        <p:nvSpPr>
          <p:cNvPr id="4" name="Date Placeholder 3"/>
          <p:cNvSpPr>
            <a:spLocks noGrp="1"/>
          </p:cNvSpPr>
          <p:nvPr>
            <p:ph type="dt" sz="half" idx="10"/>
          </p:nvPr>
        </p:nvSpPr>
        <p:spPr/>
        <p:txBody>
          <a:bodyPr/>
          <a:lstStyle/>
          <a:p>
            <a:fld id="{8915E359-988C-4B6A-BA7F-69B0B9B77C82}"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305128" y="1452563"/>
            <a:ext cx="4573432" cy="4724400"/>
          </a:xfrm>
          <a:prstGeom prst="rect">
            <a:avLst/>
          </a:prstGeom>
        </p:spPr>
      </p:pic>
      <p:pic>
        <p:nvPicPr>
          <p:cNvPr id="8" name="Picture 7">
            <a:extLst>
              <a:ext uri="{FF2B5EF4-FFF2-40B4-BE49-F238E27FC236}">
                <a16:creationId xmlns:a16="http://schemas.microsoft.com/office/drawing/2014/main" id="{14474FCA-F3CF-4D1C-AD04-5D32D5384C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45811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Kue atau Parrot</a:t>
            </a:r>
          </a:p>
        </p:txBody>
      </p:sp>
      <p:sp>
        <p:nvSpPr>
          <p:cNvPr id="4" name="Date Placeholder 3"/>
          <p:cNvSpPr>
            <a:spLocks noGrp="1"/>
          </p:cNvSpPr>
          <p:nvPr>
            <p:ph type="dt" sz="half" idx="10"/>
          </p:nvPr>
        </p:nvSpPr>
        <p:spPr/>
        <p:txBody>
          <a:bodyPr/>
          <a:lstStyle/>
          <a:p>
            <a:fld id="{5F93641B-1C35-49AB-BB01-CBC5C0A5A1C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236426" y="1452563"/>
            <a:ext cx="4710836" cy="4724400"/>
          </a:xfrm>
          <a:prstGeom prst="rect">
            <a:avLst/>
          </a:prstGeom>
        </p:spPr>
      </p:pic>
    </p:spTree>
    <p:extLst>
      <p:ext uri="{BB962C8B-B14F-4D97-AF65-F5344CB8AC3E}">
        <p14:creationId xmlns:p14="http://schemas.microsoft.com/office/powerpoint/2010/main" val="266612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Trump atau Ayam</a:t>
            </a:r>
          </a:p>
        </p:txBody>
      </p:sp>
      <p:sp>
        <p:nvSpPr>
          <p:cNvPr id="4" name="Date Placeholder 3"/>
          <p:cNvSpPr>
            <a:spLocks noGrp="1"/>
          </p:cNvSpPr>
          <p:nvPr>
            <p:ph type="dt" sz="half" idx="10"/>
          </p:nvPr>
        </p:nvSpPr>
        <p:spPr/>
        <p:txBody>
          <a:bodyPr/>
          <a:lstStyle/>
          <a:p>
            <a:fld id="{153B81F6-0CD0-4D96-8369-7FDC50D0C55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312299" y="1452563"/>
            <a:ext cx="4559089" cy="4724400"/>
          </a:xfrm>
          <a:prstGeom prst="rect">
            <a:avLst/>
          </a:prstGeom>
        </p:spPr>
      </p:pic>
      <p:pic>
        <p:nvPicPr>
          <p:cNvPr id="8" name="Picture 7">
            <a:extLst>
              <a:ext uri="{FF2B5EF4-FFF2-40B4-BE49-F238E27FC236}">
                <a16:creationId xmlns:a16="http://schemas.microsoft.com/office/drawing/2014/main" id="{847780E4-4A65-4A39-9E59-D132B6BBB7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868174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a:t>Contoh Kasus Machine Learning</a:t>
            </a:r>
          </a:p>
        </p:txBody>
      </p:sp>
      <p:sp>
        <p:nvSpPr>
          <p:cNvPr id="8" name="Text Placeholder 7"/>
          <p:cNvSpPr>
            <a:spLocks noGrp="1"/>
          </p:cNvSpPr>
          <p:nvPr>
            <p:ph type="body" idx="1"/>
          </p:nvPr>
        </p:nvSpPr>
        <p:spPr>
          <a:xfrm>
            <a:off x="2317581" y="2492943"/>
            <a:ext cx="6188745" cy="341788"/>
          </a:xfrm>
        </p:spPr>
        <p:txBody>
          <a:bodyPr>
            <a:normAutofit fontScale="92500" lnSpcReduction="10000"/>
          </a:bodyPr>
          <a:lstStyle/>
          <a:p>
            <a:r>
              <a:rPr lang="id-ID" dirty="0"/>
              <a:t>Bagian 3</a:t>
            </a:r>
          </a:p>
        </p:txBody>
      </p:sp>
      <p:sp>
        <p:nvSpPr>
          <p:cNvPr id="4" name="Date Placeholder 3"/>
          <p:cNvSpPr>
            <a:spLocks noGrp="1"/>
          </p:cNvSpPr>
          <p:nvPr>
            <p:ph type="dt" sz="half" idx="10"/>
          </p:nvPr>
        </p:nvSpPr>
        <p:spPr/>
        <p:txBody>
          <a:bodyPr/>
          <a:lstStyle/>
          <a:p>
            <a:fld id="{8264BF18-2DCA-4357-BD24-763CDC7F10B7}"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pic>
        <p:nvPicPr>
          <p:cNvPr id="9" name="Picture 8">
            <a:extLst>
              <a:ext uri="{FF2B5EF4-FFF2-40B4-BE49-F238E27FC236}">
                <a16:creationId xmlns:a16="http://schemas.microsoft.com/office/drawing/2014/main" id="{E3B19BCA-0C2B-48F0-B2F6-8EF0B4CFC1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3797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3" name="Content Placeholder 2"/>
          <p:cNvSpPr>
            <a:spLocks noGrp="1"/>
          </p:cNvSpPr>
          <p:nvPr>
            <p:ph idx="1"/>
          </p:nvPr>
        </p:nvSpPr>
        <p:spPr/>
        <p:txBody>
          <a:bodyPr anchor="ctr">
            <a:normAutofit/>
          </a:bodyPr>
          <a:lstStyle/>
          <a:p>
            <a:endParaRPr lang="id-ID" i="1" dirty="0"/>
          </a:p>
          <a:p>
            <a:endParaRPr lang="id-ID" i="1" dirty="0"/>
          </a:p>
        </p:txBody>
      </p:sp>
      <p:sp>
        <p:nvSpPr>
          <p:cNvPr id="4" name="Date Placeholder 3"/>
          <p:cNvSpPr>
            <a:spLocks noGrp="1"/>
          </p:cNvSpPr>
          <p:nvPr>
            <p:ph type="dt" sz="half" idx="10"/>
          </p:nvPr>
        </p:nvSpPr>
        <p:spPr/>
        <p:txBody>
          <a:bodyPr/>
          <a:lstStyle/>
          <a:p>
            <a:fld id="{BB5346A4-75C8-4A2F-8E0A-FE02BA28667C}"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844872"/>
            <a:ext cx="8215086" cy="400110"/>
          </a:xfrm>
          <a:prstGeom prst="rect">
            <a:avLst/>
          </a:prstGeom>
          <a:noFill/>
        </p:spPr>
        <p:txBody>
          <a:bodyPr wrap="square" rtlCol="0">
            <a:spAutoFit/>
          </a:bodyPr>
          <a:lstStyle/>
          <a:p>
            <a:pPr algn="ctr"/>
            <a:r>
              <a:rPr lang="id-ID" sz="2000" dirty="0"/>
              <a:t>Ini adalah sampel sel manusia yang diekstraksi dari seorang pasien</a:t>
            </a:r>
          </a:p>
        </p:txBody>
      </p:sp>
      <p:pic>
        <p:nvPicPr>
          <p:cNvPr id="10" name="Picture 9">
            <a:extLst>
              <a:ext uri="{FF2B5EF4-FFF2-40B4-BE49-F238E27FC236}">
                <a16:creationId xmlns:a16="http://schemas.microsoft.com/office/drawing/2014/main" id="{18AC9E26-7A37-47F4-9544-1343361C23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671967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3" name="Content Placeholder 2"/>
          <p:cNvSpPr>
            <a:spLocks noGrp="1"/>
          </p:cNvSpPr>
          <p:nvPr>
            <p:ph idx="1"/>
          </p:nvPr>
        </p:nvSpPr>
        <p:spPr/>
        <p:txBody>
          <a:bodyPr anchor="ctr">
            <a:normAutofit/>
          </a:bodyPr>
          <a:lstStyle/>
          <a:p>
            <a:endParaRPr lang="id-ID" i="1" dirty="0"/>
          </a:p>
          <a:p>
            <a:endParaRPr lang="id-ID" i="1" dirty="0"/>
          </a:p>
        </p:txBody>
      </p:sp>
      <p:sp>
        <p:nvSpPr>
          <p:cNvPr id="4" name="Date Placeholder 3"/>
          <p:cNvSpPr>
            <a:spLocks noGrp="1"/>
          </p:cNvSpPr>
          <p:nvPr>
            <p:ph type="dt" sz="half" idx="10"/>
          </p:nvPr>
        </p:nvSpPr>
        <p:spPr/>
        <p:txBody>
          <a:bodyPr/>
          <a:lstStyle/>
          <a:p>
            <a:fld id="{7A299336-AED4-4855-B3A5-388D92E56172}"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765517"/>
            <a:ext cx="8215086" cy="707886"/>
          </a:xfrm>
          <a:prstGeom prst="rect">
            <a:avLst/>
          </a:prstGeom>
          <a:noFill/>
        </p:spPr>
        <p:txBody>
          <a:bodyPr wrap="square" rtlCol="0">
            <a:spAutoFit/>
          </a:bodyPr>
          <a:lstStyle/>
          <a:p>
            <a:pPr algn="ctr"/>
            <a:r>
              <a:rPr lang="id-ID" sz="2000" dirty="0"/>
              <a:t>Sel kanker memiliki beberapa karakteristik seperti besar, bentuk, adhesi marjinal, dll</a:t>
            </a:r>
          </a:p>
        </p:txBody>
      </p:sp>
      <p:sp>
        <p:nvSpPr>
          <p:cNvPr id="8" name="Rectangle 7"/>
          <p:cNvSpPr/>
          <p:nvPr/>
        </p:nvSpPr>
        <p:spPr>
          <a:xfrm>
            <a:off x="1020278" y="5043638"/>
            <a:ext cx="5640404" cy="442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43F8E572-CE40-4C2C-9D36-9367352EDA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14052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3" name="Content Placeholder 2"/>
          <p:cNvSpPr>
            <a:spLocks noGrp="1"/>
          </p:cNvSpPr>
          <p:nvPr>
            <p:ph idx="1"/>
          </p:nvPr>
        </p:nvSpPr>
        <p:spPr/>
        <p:txBody>
          <a:bodyPr anchor="ctr">
            <a:normAutofit/>
          </a:bodyPr>
          <a:lstStyle/>
          <a:p>
            <a:endParaRPr lang="id-ID" i="1" dirty="0"/>
          </a:p>
          <a:p>
            <a:endParaRPr lang="id-ID" i="1" dirty="0"/>
          </a:p>
        </p:txBody>
      </p:sp>
      <p:sp>
        <p:nvSpPr>
          <p:cNvPr id="4" name="Date Placeholder 3"/>
          <p:cNvSpPr>
            <a:spLocks noGrp="1"/>
          </p:cNvSpPr>
          <p:nvPr>
            <p:ph type="dt" sz="half" idx="10"/>
          </p:nvPr>
        </p:nvSpPr>
        <p:spPr/>
        <p:txBody>
          <a:bodyPr/>
          <a:lstStyle/>
          <a:p>
            <a:fld id="{D40BF7CB-73D0-44DB-ABAB-6E4A0D1DBC5F}"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932394"/>
            <a:ext cx="8215086" cy="400110"/>
          </a:xfrm>
          <a:prstGeom prst="rect">
            <a:avLst/>
          </a:prstGeom>
          <a:noFill/>
        </p:spPr>
        <p:txBody>
          <a:bodyPr wrap="square" rtlCol="0">
            <a:spAutoFit/>
          </a:bodyPr>
          <a:lstStyle/>
          <a:p>
            <a:pPr algn="ctr"/>
            <a:r>
              <a:rPr lang="id-ID" sz="2000" dirty="0"/>
              <a:t>Bagaimana cara kita mengenali sel ini jinak atau ganas?</a:t>
            </a:r>
          </a:p>
        </p:txBody>
      </p:sp>
      <p:sp>
        <p:nvSpPr>
          <p:cNvPr id="8" name="TextBox 7"/>
          <p:cNvSpPr txBox="1"/>
          <p:nvPr/>
        </p:nvSpPr>
        <p:spPr>
          <a:xfrm>
            <a:off x="6427307" y="4422111"/>
            <a:ext cx="1578544" cy="1015663"/>
          </a:xfrm>
          <a:prstGeom prst="rect">
            <a:avLst/>
          </a:prstGeom>
          <a:noFill/>
        </p:spPr>
        <p:txBody>
          <a:bodyPr wrap="square" rtlCol="0">
            <a:spAutoFit/>
          </a:bodyPr>
          <a:lstStyle/>
          <a:p>
            <a:pPr algn="ctr"/>
            <a:r>
              <a:rPr lang="id-ID" sz="2000" dirty="0">
                <a:solidFill>
                  <a:srgbClr val="FF0000"/>
                </a:solidFill>
              </a:rPr>
              <a:t>Benign</a:t>
            </a:r>
          </a:p>
          <a:p>
            <a:pPr algn="ctr"/>
            <a:r>
              <a:rPr lang="id-ID" sz="2000" dirty="0">
                <a:solidFill>
                  <a:srgbClr val="FF0000"/>
                </a:solidFill>
              </a:rPr>
              <a:t>or</a:t>
            </a:r>
          </a:p>
          <a:p>
            <a:pPr algn="ctr"/>
            <a:r>
              <a:rPr lang="id-ID" sz="2000" dirty="0">
                <a:solidFill>
                  <a:srgbClr val="FF0000"/>
                </a:solidFill>
              </a:rPr>
              <a:t>Malignant?</a:t>
            </a:r>
          </a:p>
        </p:txBody>
      </p:sp>
      <p:pic>
        <p:nvPicPr>
          <p:cNvPr id="10" name="Picture 9">
            <a:extLst>
              <a:ext uri="{FF2B5EF4-FFF2-40B4-BE49-F238E27FC236}">
                <a16:creationId xmlns:a16="http://schemas.microsoft.com/office/drawing/2014/main" id="{CC2C8963-967B-4866-ADEF-90C8C923EE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24453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C0C8695F-322F-467C-9D47-EF2E1409404E}"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pic>
        <p:nvPicPr>
          <p:cNvPr id="7" name="Picture 2"/>
          <p:cNvPicPr>
            <a:picLocks noGrp="1" noChangeAspect="1" noChangeArrowheads="1"/>
          </p:cNvPicPr>
          <p:nvPr>
            <p:ph idx="1"/>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4486" t="38708" r="27523" b="32259"/>
          <a:stretch/>
        </p:blipFill>
        <p:spPr bwMode="auto">
          <a:xfrm>
            <a:off x="1395409" y="2677349"/>
            <a:ext cx="6393698" cy="274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24840" y="1590574"/>
            <a:ext cx="7955280" cy="707886"/>
          </a:xfrm>
          <a:prstGeom prst="rect">
            <a:avLst/>
          </a:prstGeom>
          <a:noFill/>
        </p:spPr>
        <p:txBody>
          <a:bodyPr wrap="square" rtlCol="0">
            <a:spAutoFit/>
          </a:bodyPr>
          <a:lstStyle/>
          <a:p>
            <a:pPr algn="ctr"/>
            <a:r>
              <a:rPr lang="id-ID" sz="2000" dirty="0"/>
              <a:t>Gunakan Dataset yang berisi karakteristik ribuan Sampel sel manusia diekstraksi dari pasien yang diyakini berisiko berkembang kanker. </a:t>
            </a:r>
          </a:p>
        </p:txBody>
      </p:sp>
      <p:pic>
        <p:nvPicPr>
          <p:cNvPr id="8" name="Picture 7">
            <a:extLst>
              <a:ext uri="{FF2B5EF4-FFF2-40B4-BE49-F238E27FC236}">
                <a16:creationId xmlns:a16="http://schemas.microsoft.com/office/drawing/2014/main" id="{5934737E-9146-494A-BFA0-74AAB7C41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16502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a:t>Dasar Machine Learning : Intro</a:t>
            </a:r>
          </a:p>
        </p:txBody>
      </p:sp>
      <p:pic>
        <p:nvPicPr>
          <p:cNvPr id="4" name="Picture 3">
            <a:extLst>
              <a:ext uri="{FF2B5EF4-FFF2-40B4-BE49-F238E27FC236}">
                <a16:creationId xmlns:a16="http://schemas.microsoft.com/office/drawing/2014/main" id="{7AB51029-8D41-47DB-870C-C1E10D1782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 y="5753552"/>
            <a:ext cx="670457" cy="918844"/>
          </a:xfrm>
          <a:prstGeom prst="rect">
            <a:avLst/>
          </a:prstGeom>
        </p:spPr>
      </p:pic>
    </p:spTree>
    <p:extLst>
      <p:ext uri="{BB962C8B-B14F-4D97-AF65-F5344CB8AC3E}">
        <p14:creationId xmlns:p14="http://schemas.microsoft.com/office/powerpoint/2010/main" val="414177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C544609D-6B1C-4B80-B0D4-4B27F01E5793}"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pic>
        <p:nvPicPr>
          <p:cNvPr id="7"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4526" t="38920" r="12921" b="23261"/>
          <a:stretch/>
        </p:blipFill>
        <p:spPr bwMode="auto">
          <a:xfrm>
            <a:off x="1217596" y="2658254"/>
            <a:ext cx="6708808" cy="27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1151" y="1605463"/>
            <a:ext cx="7955280" cy="707886"/>
          </a:xfrm>
          <a:prstGeom prst="rect">
            <a:avLst/>
          </a:prstGeom>
          <a:noFill/>
        </p:spPr>
        <p:txBody>
          <a:bodyPr wrap="square" rtlCol="0">
            <a:spAutoFit/>
          </a:bodyPr>
          <a:lstStyle/>
          <a:p>
            <a:pPr algn="ctr"/>
            <a:r>
              <a:rPr lang="id-ID" sz="2000" dirty="0"/>
              <a:t>Analisis data asli yang menunjukkan bahwa terdapat karakteristik berbeda secara signifikan antara sampel jinak dan ganas. </a:t>
            </a:r>
          </a:p>
        </p:txBody>
      </p:sp>
      <p:pic>
        <p:nvPicPr>
          <p:cNvPr id="9" name="Picture 8">
            <a:extLst>
              <a:ext uri="{FF2B5EF4-FFF2-40B4-BE49-F238E27FC236}">
                <a16:creationId xmlns:a16="http://schemas.microsoft.com/office/drawing/2014/main" id="{74E136F0-0360-4084-902E-887EFA555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5725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BFEBAD38-4323-4F3F-9787-D6B83264E90F}"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4530" t="38954" r="13447" b="19189"/>
          <a:stretch/>
        </p:blipFill>
        <p:spPr bwMode="auto">
          <a:xfrm>
            <a:off x="1224115" y="2702488"/>
            <a:ext cx="6695770" cy="302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2920" y="1627580"/>
            <a:ext cx="7955280" cy="707886"/>
          </a:xfrm>
          <a:prstGeom prst="rect">
            <a:avLst/>
          </a:prstGeom>
          <a:noFill/>
        </p:spPr>
        <p:txBody>
          <a:bodyPr wrap="square" rtlCol="0">
            <a:spAutoFit/>
          </a:bodyPr>
          <a:lstStyle/>
          <a:p>
            <a:pPr algn="ctr"/>
            <a:r>
              <a:rPr lang="id-ID" sz="2000" dirty="0"/>
              <a:t>Setelah model telah dilatih secara  berulang, dapat digunakan untuk memprediksi sel baru,  dengan akurasi yang baik.</a:t>
            </a:r>
          </a:p>
        </p:txBody>
      </p:sp>
      <p:pic>
        <p:nvPicPr>
          <p:cNvPr id="9" name="Picture 8">
            <a:extLst>
              <a:ext uri="{FF2B5EF4-FFF2-40B4-BE49-F238E27FC236}">
                <a16:creationId xmlns:a16="http://schemas.microsoft.com/office/drawing/2014/main" id="{ACD9CBB9-A64A-4F86-A9A4-428290F6B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286308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Beberapa Aplikasi dan Teknik Machine Learning</a:t>
            </a:r>
          </a:p>
        </p:txBody>
      </p:sp>
      <p:sp>
        <p:nvSpPr>
          <p:cNvPr id="3" name="Text Placeholder 2"/>
          <p:cNvSpPr>
            <a:spLocks noGrp="1"/>
          </p:cNvSpPr>
          <p:nvPr>
            <p:ph type="body" idx="1"/>
          </p:nvPr>
        </p:nvSpPr>
        <p:spPr/>
        <p:txBody>
          <a:bodyPr>
            <a:normAutofit fontScale="85000" lnSpcReduction="10000"/>
          </a:bodyPr>
          <a:lstStyle/>
          <a:p>
            <a:r>
              <a:rPr lang="id-ID" dirty="0"/>
              <a:t>Bagian 4</a:t>
            </a:r>
          </a:p>
        </p:txBody>
      </p:sp>
      <p:sp>
        <p:nvSpPr>
          <p:cNvPr id="4" name="Date Placeholder 3"/>
          <p:cNvSpPr>
            <a:spLocks noGrp="1"/>
          </p:cNvSpPr>
          <p:nvPr>
            <p:ph type="dt" sz="half" idx="10"/>
          </p:nvPr>
        </p:nvSpPr>
        <p:spPr/>
        <p:txBody>
          <a:bodyPr/>
          <a:lstStyle/>
          <a:p>
            <a:fld id="{4BCF9428-DA6D-4A53-B0C6-C5B86B9E242C}"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22</a:t>
            </a:fld>
            <a:endParaRPr lang="id-ID" dirty="0"/>
          </a:p>
        </p:txBody>
      </p:sp>
      <p:pic>
        <p:nvPicPr>
          <p:cNvPr id="7" name="Picture 6">
            <a:extLst>
              <a:ext uri="{FF2B5EF4-FFF2-40B4-BE49-F238E27FC236}">
                <a16:creationId xmlns:a16="http://schemas.microsoft.com/office/drawing/2014/main" id="{51C1E2C5-2249-4E68-8935-14A21FB19F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5542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8" y="412469"/>
            <a:ext cx="7355304" cy="842804"/>
          </a:xfrm>
        </p:spPr>
        <p:txBody>
          <a:bodyPr/>
          <a:lstStyle/>
          <a:p>
            <a:r>
              <a:rPr lang="id-ID" dirty="0"/>
              <a:t>Aplikasi Machine Learning</a:t>
            </a:r>
          </a:p>
        </p:txBody>
      </p:sp>
      <p:sp>
        <p:nvSpPr>
          <p:cNvPr id="3" name="Date Placeholder 2"/>
          <p:cNvSpPr>
            <a:spLocks noGrp="1"/>
          </p:cNvSpPr>
          <p:nvPr>
            <p:ph type="dt" sz="half" idx="10"/>
          </p:nvPr>
        </p:nvSpPr>
        <p:spPr/>
        <p:txBody>
          <a:bodyPr/>
          <a:lstStyle/>
          <a:p>
            <a:fld id="{77A3690C-FCE8-422A-8211-6D0A22AD5045}" type="datetime1">
              <a:rPr lang="id-ID" smtClean="0"/>
              <a:t>17/07/19</a:t>
            </a:fld>
            <a:endParaRPr lang="id-ID"/>
          </a:p>
        </p:txBody>
      </p:sp>
      <p:sp>
        <p:nvSpPr>
          <p:cNvPr id="4" name="Footer Placeholder 3"/>
          <p:cNvSpPr>
            <a:spLocks noGrp="1"/>
          </p:cNvSpPr>
          <p:nvPr>
            <p:ph type="ftr" sz="quarter" idx="11"/>
          </p:nvPr>
        </p:nvSpPr>
        <p:spPr/>
        <p:txBody>
          <a:bodyPr/>
          <a:lstStyle/>
          <a:p>
            <a:r>
              <a:rPr lang="en-US"/>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23</a:t>
            </a:fld>
            <a:endParaRPr lang="id-ID"/>
          </a:p>
        </p:txBody>
      </p:sp>
      <p:pic>
        <p:nvPicPr>
          <p:cNvPr id="6" name="Picture 5"/>
          <p:cNvPicPr>
            <a:picLocks noChangeAspect="1"/>
          </p:cNvPicPr>
          <p:nvPr/>
        </p:nvPicPr>
        <p:blipFill rotWithShape="1">
          <a:blip r:embed="rId2"/>
          <a:srcRect l="1119" r="17615"/>
          <a:stretch/>
        </p:blipFill>
        <p:spPr>
          <a:xfrm>
            <a:off x="316705" y="1521406"/>
            <a:ext cx="4906086" cy="2625541"/>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482565" y="2442371"/>
            <a:ext cx="4906087" cy="2611661"/>
          </a:xfrm>
          <a:prstGeom prst="rect">
            <a:avLst/>
          </a:prstGeom>
          <a:ln w="12700">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b="26708"/>
          <a:stretch/>
        </p:blipFill>
        <p:spPr>
          <a:xfrm>
            <a:off x="648426" y="3610666"/>
            <a:ext cx="4906086" cy="2630464"/>
          </a:xfrm>
          <a:prstGeom prst="rect">
            <a:avLst/>
          </a:prstGeom>
          <a:ln w="12700">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6847" r="36846"/>
          <a:stretch/>
        </p:blipFill>
        <p:spPr>
          <a:xfrm>
            <a:off x="5920756" y="1500652"/>
            <a:ext cx="1613511" cy="322011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7893" y="3748201"/>
            <a:ext cx="2463826" cy="1847870"/>
          </a:xfrm>
          <a:prstGeom prst="rect">
            <a:avLst/>
          </a:prstGeom>
          <a:ln w="12700">
            <a:solidFill>
              <a:schemeClr val="tx1"/>
            </a:solidFill>
          </a:ln>
        </p:spPr>
      </p:pic>
      <p:pic>
        <p:nvPicPr>
          <p:cNvPr id="12" name="Picture 11">
            <a:extLst>
              <a:ext uri="{FF2B5EF4-FFF2-40B4-BE49-F238E27FC236}">
                <a16:creationId xmlns:a16="http://schemas.microsoft.com/office/drawing/2014/main" id="{6B48A4A0-11C2-491E-9DBC-8551A6D093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9445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normAutofit/>
          </a:bodyPr>
          <a:lstStyle/>
          <a:p>
            <a:r>
              <a:rPr lang="id-ID" dirty="0"/>
              <a:t>Beberapa Teknik Machine Learning</a:t>
            </a:r>
          </a:p>
        </p:txBody>
      </p:sp>
      <p:sp>
        <p:nvSpPr>
          <p:cNvPr id="6" name="Content Placeholder 5"/>
          <p:cNvSpPr>
            <a:spLocks noGrp="1"/>
          </p:cNvSpPr>
          <p:nvPr>
            <p:ph idx="1"/>
          </p:nvPr>
        </p:nvSpPr>
        <p:spPr/>
        <p:txBody>
          <a:bodyPr/>
          <a:lstStyle/>
          <a:p>
            <a:r>
              <a:rPr lang="id-ID" dirty="0">
                <a:solidFill>
                  <a:srgbClr val="7030A0"/>
                </a:solidFill>
              </a:rPr>
              <a:t>Regression</a:t>
            </a:r>
          </a:p>
          <a:p>
            <a:pPr lvl="1"/>
            <a:r>
              <a:rPr lang="id-ID" dirty="0"/>
              <a:t>Memprediksi nilai kontinyu.</a:t>
            </a:r>
          </a:p>
          <a:p>
            <a:pPr lvl="1"/>
            <a:r>
              <a:rPr lang="id-ID" dirty="0"/>
              <a:t>Memprediksi harga rumah berdasarkan karakteristik.</a:t>
            </a:r>
          </a:p>
          <a:p>
            <a:r>
              <a:rPr lang="id-ID" dirty="0">
                <a:solidFill>
                  <a:srgbClr val="7030A0"/>
                </a:solidFill>
              </a:rPr>
              <a:t>Classification</a:t>
            </a:r>
          </a:p>
          <a:p>
            <a:pPr lvl="1"/>
            <a:r>
              <a:rPr lang="id-ID" dirty="0"/>
              <a:t>Mengelompokkan data ke dalam kategori tertentu berdasarkan label tertentu.</a:t>
            </a:r>
          </a:p>
          <a:p>
            <a:pPr lvl="1"/>
            <a:r>
              <a:rPr lang="id-ID" dirty="0"/>
              <a:t>Mengelompokkan sel jinak dan ganas.</a:t>
            </a:r>
          </a:p>
          <a:p>
            <a:r>
              <a:rPr lang="id-ID" dirty="0">
                <a:solidFill>
                  <a:srgbClr val="7030A0"/>
                </a:solidFill>
              </a:rPr>
              <a:t>Clustering</a:t>
            </a:r>
          </a:p>
          <a:p>
            <a:pPr lvl="1"/>
            <a:r>
              <a:rPr lang="id-ID" dirty="0"/>
              <a:t>Menemukan struktur intrinsik dari data.</a:t>
            </a:r>
          </a:p>
          <a:p>
            <a:pPr lvl="1"/>
            <a:r>
              <a:rPr lang="id-ID" dirty="0"/>
              <a:t>Pengelompokkan pasien rumah sakit yang serupa.</a:t>
            </a:r>
          </a:p>
          <a:p>
            <a:r>
              <a:rPr lang="id-ID" dirty="0">
                <a:solidFill>
                  <a:srgbClr val="7030A0"/>
                </a:solidFill>
              </a:rPr>
              <a:t>Associations</a:t>
            </a:r>
          </a:p>
          <a:p>
            <a:pPr lvl="1"/>
            <a:r>
              <a:rPr lang="id-ID" dirty="0"/>
              <a:t>Mengaitkan item yang sering terjadi bersama.</a:t>
            </a:r>
          </a:p>
          <a:p>
            <a:pPr lvl="1"/>
            <a:r>
              <a:rPr lang="id-ID" dirty="0"/>
              <a:t>Barang grosir apa yang biasanya dibeli bersamaan.</a:t>
            </a:r>
          </a:p>
        </p:txBody>
      </p:sp>
      <p:sp>
        <p:nvSpPr>
          <p:cNvPr id="3" name="Date Placeholder 2"/>
          <p:cNvSpPr>
            <a:spLocks noGrp="1"/>
          </p:cNvSpPr>
          <p:nvPr>
            <p:ph type="dt" sz="half" idx="10"/>
          </p:nvPr>
        </p:nvSpPr>
        <p:spPr/>
        <p:txBody>
          <a:bodyPr/>
          <a:lstStyle/>
          <a:p>
            <a:fld id="{EB68A626-404C-4BA9-B00B-22E4BC72F87F}" type="datetime1">
              <a:rPr lang="id-ID" smtClean="0"/>
              <a:t>17/07/19</a:t>
            </a:fld>
            <a:endParaRPr lang="id-ID"/>
          </a:p>
        </p:txBody>
      </p:sp>
      <p:sp>
        <p:nvSpPr>
          <p:cNvPr id="4" name="Footer Placeholder 3"/>
          <p:cNvSpPr>
            <a:spLocks noGrp="1"/>
          </p:cNvSpPr>
          <p:nvPr>
            <p:ph type="ftr" sz="quarter" idx="11"/>
          </p:nvPr>
        </p:nvSpPr>
        <p:spPr/>
        <p:txBody>
          <a:bodyPr/>
          <a:lstStyle/>
          <a:p>
            <a:r>
              <a:rPr lang="en-US"/>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24</a:t>
            </a:fld>
            <a:endParaRPr lang="id-ID"/>
          </a:p>
        </p:txBody>
      </p:sp>
      <p:pic>
        <p:nvPicPr>
          <p:cNvPr id="7" name="Picture 6">
            <a:extLst>
              <a:ext uri="{FF2B5EF4-FFF2-40B4-BE49-F238E27FC236}">
                <a16:creationId xmlns:a16="http://schemas.microsoft.com/office/drawing/2014/main" id="{2E0F46C9-02C1-40E0-A944-C6620DD102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2192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normAutofit/>
          </a:bodyPr>
          <a:lstStyle/>
          <a:p>
            <a:r>
              <a:rPr lang="id-ID" dirty="0"/>
              <a:t>Beberapa Teknik Machine Learning</a:t>
            </a:r>
          </a:p>
        </p:txBody>
      </p:sp>
      <p:sp>
        <p:nvSpPr>
          <p:cNvPr id="6" name="Content Placeholder 5"/>
          <p:cNvSpPr>
            <a:spLocks noGrp="1"/>
          </p:cNvSpPr>
          <p:nvPr>
            <p:ph idx="1"/>
          </p:nvPr>
        </p:nvSpPr>
        <p:spPr/>
        <p:txBody>
          <a:bodyPr/>
          <a:lstStyle/>
          <a:p>
            <a:r>
              <a:rPr lang="id-ID" dirty="0">
                <a:solidFill>
                  <a:srgbClr val="7030A0"/>
                </a:solidFill>
              </a:rPr>
              <a:t>Deteksi Anomali</a:t>
            </a:r>
          </a:p>
          <a:p>
            <a:pPr lvl="1"/>
            <a:r>
              <a:rPr lang="id-ID" dirty="0"/>
              <a:t>Menemukan kasus abnormal yang tidak biasanya terjadi dalam data.</a:t>
            </a:r>
          </a:p>
          <a:p>
            <a:pPr lvl="1"/>
            <a:r>
              <a:rPr lang="id-ID" dirty="0"/>
              <a:t>Mendeteksi penipuan kartu kredit</a:t>
            </a:r>
          </a:p>
          <a:p>
            <a:pPr lvl="1"/>
            <a:endParaRPr lang="id-ID" dirty="0"/>
          </a:p>
          <a:p>
            <a:r>
              <a:rPr lang="id-ID" dirty="0">
                <a:solidFill>
                  <a:srgbClr val="7030A0"/>
                </a:solidFill>
              </a:rPr>
              <a:t>Dimension Reduction</a:t>
            </a:r>
          </a:p>
          <a:p>
            <a:pPr lvl="1"/>
            <a:r>
              <a:rPr lang="id-ID" dirty="0"/>
              <a:t>Mengurangi besar dimensi dari data.</a:t>
            </a:r>
          </a:p>
          <a:p>
            <a:pPr lvl="1"/>
            <a:endParaRPr lang="id-ID" dirty="0"/>
          </a:p>
          <a:p>
            <a:r>
              <a:rPr lang="id-ID" dirty="0">
                <a:solidFill>
                  <a:srgbClr val="7030A0"/>
                </a:solidFill>
              </a:rPr>
              <a:t>Sistem Rekomendasi</a:t>
            </a:r>
          </a:p>
          <a:p>
            <a:pPr lvl="1"/>
            <a:r>
              <a:rPr lang="id-ID" dirty="0"/>
              <a:t>Merekomendasikan item sesuai dengan perilaku pengguna.</a:t>
            </a:r>
          </a:p>
          <a:p>
            <a:pPr lvl="1"/>
            <a:r>
              <a:rPr lang="id-ID" dirty="0"/>
              <a:t>Sistem rekomendasi video yang dilakukan youtube</a:t>
            </a:r>
          </a:p>
        </p:txBody>
      </p:sp>
      <p:sp>
        <p:nvSpPr>
          <p:cNvPr id="3" name="Date Placeholder 2"/>
          <p:cNvSpPr>
            <a:spLocks noGrp="1"/>
          </p:cNvSpPr>
          <p:nvPr>
            <p:ph type="dt" sz="half" idx="10"/>
          </p:nvPr>
        </p:nvSpPr>
        <p:spPr/>
        <p:txBody>
          <a:bodyPr/>
          <a:lstStyle/>
          <a:p>
            <a:fld id="{6256ECFC-4FA5-46D5-A018-E5E768FE16FE}" type="datetime1">
              <a:rPr lang="id-ID" smtClean="0"/>
              <a:t>17/07/19</a:t>
            </a:fld>
            <a:endParaRPr lang="id-ID"/>
          </a:p>
        </p:txBody>
      </p:sp>
      <p:sp>
        <p:nvSpPr>
          <p:cNvPr id="4" name="Footer Placeholder 3"/>
          <p:cNvSpPr>
            <a:spLocks noGrp="1"/>
          </p:cNvSpPr>
          <p:nvPr>
            <p:ph type="ftr" sz="quarter" idx="11"/>
          </p:nvPr>
        </p:nvSpPr>
        <p:spPr/>
        <p:txBody>
          <a:bodyPr/>
          <a:lstStyle/>
          <a:p>
            <a:r>
              <a:rPr lang="en-US"/>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25</a:t>
            </a:fld>
            <a:endParaRPr lang="id-ID"/>
          </a:p>
        </p:txBody>
      </p:sp>
      <p:pic>
        <p:nvPicPr>
          <p:cNvPr id="7" name="Picture 6">
            <a:extLst>
              <a:ext uri="{FF2B5EF4-FFF2-40B4-BE49-F238E27FC236}">
                <a16:creationId xmlns:a16="http://schemas.microsoft.com/office/drawing/2014/main" id="{E3E10AEA-64E2-4A85-9640-888769D35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56777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a:t>Dasar Machine Learning : Python</a:t>
            </a:r>
          </a:p>
        </p:txBody>
      </p:sp>
      <p:sp>
        <p:nvSpPr>
          <p:cNvPr id="8" name="Subtitle 7"/>
          <p:cNvSpPr>
            <a:spLocks noGrp="1"/>
          </p:cNvSpPr>
          <p:nvPr>
            <p:ph type="subTitle" idx="1"/>
          </p:nvPr>
        </p:nvSpPr>
        <p:spPr/>
        <p:txBody>
          <a:bodyPr/>
          <a:lstStyle/>
          <a:p>
            <a:r>
              <a:rPr lang="id-ID" dirty="0"/>
              <a:t>Nama pembicara dengan gelar</a:t>
            </a:r>
          </a:p>
        </p:txBody>
      </p:sp>
      <p:pic>
        <p:nvPicPr>
          <p:cNvPr id="4" name="Picture 3">
            <a:extLst>
              <a:ext uri="{FF2B5EF4-FFF2-40B4-BE49-F238E27FC236}">
                <a16:creationId xmlns:a16="http://schemas.microsoft.com/office/drawing/2014/main" id="{4190662A-0124-4AE9-91C8-8D521167A4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 y="5776469"/>
            <a:ext cx="702129" cy="962250"/>
          </a:xfrm>
          <a:prstGeom prst="rect">
            <a:avLst/>
          </a:prstGeom>
        </p:spPr>
      </p:pic>
    </p:spTree>
    <p:extLst>
      <p:ext uri="{BB962C8B-B14F-4D97-AF65-F5344CB8AC3E}">
        <p14:creationId xmlns:p14="http://schemas.microsoft.com/office/powerpoint/2010/main" val="183511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7" name="Content Placeholder 6"/>
          <p:cNvSpPr>
            <a:spLocks noGrp="1"/>
          </p:cNvSpPr>
          <p:nvPr>
            <p:ph idx="1"/>
          </p:nvPr>
        </p:nvSpPr>
        <p:spPr/>
        <p:txBody>
          <a:bodyPr anchor="ctr"/>
          <a:lstStyle/>
          <a:p>
            <a:pPr lvl="1"/>
            <a:endParaRPr lang="id-ID" dirty="0"/>
          </a:p>
          <a:p>
            <a:pPr lvl="1"/>
            <a:endParaRPr lang="id-ID" dirty="0"/>
          </a:p>
          <a:p>
            <a:pPr marL="0" indent="0">
              <a:buNone/>
            </a:pPr>
            <a:endParaRPr lang="id-ID" dirty="0"/>
          </a:p>
        </p:txBody>
      </p:sp>
      <p:sp>
        <p:nvSpPr>
          <p:cNvPr id="4" name="Date Placeholder 3"/>
          <p:cNvSpPr>
            <a:spLocks noGrp="1"/>
          </p:cNvSpPr>
          <p:nvPr>
            <p:ph type="dt" sz="half" idx="10"/>
          </p:nvPr>
        </p:nvSpPr>
        <p:spPr/>
        <p:txBody>
          <a:bodyPr/>
          <a:lstStyle/>
          <a:p>
            <a:fld id="{A01C5C1E-761D-43D7-8813-05965A1C9B69}"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pic>
        <p:nvPicPr>
          <p:cNvPr id="8" name="Google Shape;114;p25"/>
          <p:cNvPicPr preferRelativeResize="0"/>
          <p:nvPr/>
        </p:nvPicPr>
        <p:blipFill rotWithShape="1">
          <a:blip r:embed="rId3">
            <a:alphaModFix/>
          </a:blip>
          <a:srcRect l="4354" t="32742" r="24262" b="26614"/>
          <a:stretch/>
        </p:blipFill>
        <p:spPr>
          <a:xfrm>
            <a:off x="374753" y="2383434"/>
            <a:ext cx="8499423" cy="2368447"/>
          </a:xfrm>
          <a:prstGeom prst="rect">
            <a:avLst/>
          </a:prstGeom>
          <a:noFill/>
          <a:ln>
            <a:noFill/>
          </a:ln>
        </p:spPr>
      </p:pic>
      <p:pic>
        <p:nvPicPr>
          <p:cNvPr id="9" name="Picture 8">
            <a:extLst>
              <a:ext uri="{FF2B5EF4-FFF2-40B4-BE49-F238E27FC236}">
                <a16:creationId xmlns:a16="http://schemas.microsoft.com/office/drawing/2014/main" id="{01EB5027-C32A-4CA9-9201-DA3E5ABCE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813030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222886" y="1854283"/>
            <a:ext cx="5621312" cy="4321928"/>
          </a:xfrm>
        </p:spPr>
        <p:txBody>
          <a:bodyPr/>
          <a:lstStyle/>
          <a:p>
            <a:r>
              <a:rPr lang="id-ID" dirty="0"/>
              <a:t>Numpy, merupakan library  matematika untuk bekerja dengan array n-dimensional  dalam Python.</a:t>
            </a:r>
          </a:p>
          <a:p>
            <a:r>
              <a:rPr lang="id-ID" dirty="0"/>
              <a:t>Numpy untuk melakukan perhitungan secara efisien dan efektif.</a:t>
            </a:r>
          </a:p>
          <a:p>
            <a:r>
              <a:rPr lang="id-ID" dirty="0"/>
              <a:t>Numpy  lebih baik daripada python biasa karena kemampuannya yang luar biasa.   Misalnya, untuk bekerja dengan array, kamus, fungsi, tipe data, dan bekerja dengan gambar.</a:t>
            </a:r>
          </a:p>
          <a:p>
            <a:endParaRPr lang="id-ID" dirty="0"/>
          </a:p>
        </p:txBody>
      </p:sp>
      <p:sp>
        <p:nvSpPr>
          <p:cNvPr id="4" name="Date Placeholder 3"/>
          <p:cNvSpPr>
            <a:spLocks noGrp="1"/>
          </p:cNvSpPr>
          <p:nvPr>
            <p:ph type="dt" sz="half" idx="10"/>
          </p:nvPr>
        </p:nvSpPr>
        <p:spPr/>
        <p:txBody>
          <a:bodyPr/>
          <a:lstStyle/>
          <a:p>
            <a:fld id="{953B6CB0-C18A-460E-9D6F-925B14D7EAC0}"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040" t="50813" r="47409" b="28261"/>
          <a:stretch/>
        </p:blipFill>
        <p:spPr bwMode="auto">
          <a:xfrm>
            <a:off x="119922" y="1854283"/>
            <a:ext cx="2848130" cy="229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D25A7481-4279-4B26-9D0B-01EA34588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109150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477718" y="1963711"/>
            <a:ext cx="5306518" cy="4212500"/>
          </a:xfrm>
        </p:spPr>
        <p:txBody>
          <a:bodyPr/>
          <a:lstStyle/>
          <a:p>
            <a:r>
              <a:rPr lang="id-ID" dirty="0"/>
              <a:t>SciPy adalah kumpulan algoritma numerik dan toolbox domain spesifik, termasuk sinyal      pemrosesan, optimisasi, statistik, dan banyak lagi.</a:t>
            </a:r>
          </a:p>
          <a:p>
            <a:endParaRPr lang="id-ID" dirty="0"/>
          </a:p>
          <a:p>
            <a:r>
              <a:rPr lang="id-ID" dirty="0"/>
              <a:t>SciPy adalah library yang baik untuk perhitungan ilmiah dan berkinerja tinggi.</a:t>
            </a:r>
          </a:p>
        </p:txBody>
      </p:sp>
      <p:sp>
        <p:nvSpPr>
          <p:cNvPr id="4" name="Date Placeholder 3"/>
          <p:cNvSpPr>
            <a:spLocks noGrp="1"/>
          </p:cNvSpPr>
          <p:nvPr>
            <p:ph type="dt" sz="half" idx="10"/>
          </p:nvPr>
        </p:nvSpPr>
        <p:spPr/>
        <p:txBody>
          <a:bodyPr/>
          <a:lstStyle/>
          <a:p>
            <a:fld id="{35C658F4-84E6-4D9C-84A9-AA5471709F7C}"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7" name="Google Shape;114;p25"/>
          <p:cNvPicPr preferRelativeResize="0"/>
          <p:nvPr/>
        </p:nvPicPr>
        <p:blipFill rotWithShape="1">
          <a:blip r:embed="rId2">
            <a:alphaModFix/>
          </a:blip>
          <a:srcRect l="30037" t="53064" r="49190" b="29115"/>
          <a:stretch/>
        </p:blipFill>
        <p:spPr>
          <a:xfrm>
            <a:off x="314792" y="2383436"/>
            <a:ext cx="2938074" cy="1929483"/>
          </a:xfrm>
          <a:prstGeom prst="rect">
            <a:avLst/>
          </a:prstGeom>
          <a:noFill/>
          <a:ln>
            <a:noFill/>
          </a:ln>
        </p:spPr>
      </p:pic>
      <p:pic>
        <p:nvPicPr>
          <p:cNvPr id="8" name="Picture 7">
            <a:extLst>
              <a:ext uri="{FF2B5EF4-FFF2-40B4-BE49-F238E27FC236}">
                <a16:creationId xmlns:a16="http://schemas.microsoft.com/office/drawing/2014/main" id="{2E08551F-406A-411A-AB67-C8A71AB47D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594051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nSpc>
                <a:spcPct val="100000"/>
              </a:lnSpc>
            </a:pPr>
            <a:r>
              <a:rPr lang="id-ID" dirty="0"/>
              <a:t>Pengenalan Machine Learning</a:t>
            </a:r>
          </a:p>
        </p:txBody>
      </p:sp>
      <p:sp>
        <p:nvSpPr>
          <p:cNvPr id="8" name="Text Placeholder 7"/>
          <p:cNvSpPr>
            <a:spLocks noGrp="1"/>
          </p:cNvSpPr>
          <p:nvPr>
            <p:ph type="body" idx="1"/>
          </p:nvPr>
        </p:nvSpPr>
        <p:spPr/>
        <p:txBody>
          <a:bodyPr>
            <a:normAutofit fontScale="85000" lnSpcReduction="10000"/>
          </a:bodyPr>
          <a:lstStyle/>
          <a:p>
            <a:r>
              <a:rPr lang="id-ID" dirty="0"/>
              <a:t>Bagian 1</a:t>
            </a:r>
          </a:p>
        </p:txBody>
      </p:sp>
      <p:sp>
        <p:nvSpPr>
          <p:cNvPr id="4" name="Date Placeholder 3"/>
          <p:cNvSpPr>
            <a:spLocks noGrp="1"/>
          </p:cNvSpPr>
          <p:nvPr>
            <p:ph type="dt" sz="half" idx="10"/>
          </p:nvPr>
        </p:nvSpPr>
        <p:spPr/>
        <p:txBody>
          <a:bodyPr/>
          <a:lstStyle/>
          <a:p>
            <a:fld id="{E9B6BECA-69CC-450F-8AE8-707655C7629F}" type="datetime1">
              <a:rPr lang="id-ID" smtClean="0"/>
              <a:t>17/07/19</a:t>
            </a:fld>
            <a:endParaRPr lang="id-ID"/>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pic>
        <p:nvPicPr>
          <p:cNvPr id="9" name="Picture 8">
            <a:extLst>
              <a:ext uri="{FF2B5EF4-FFF2-40B4-BE49-F238E27FC236}">
                <a16:creationId xmlns:a16="http://schemas.microsoft.com/office/drawing/2014/main" id="{042E0686-F90E-4BF5-A279-A93BEFEF2D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182694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2938072" y="1648919"/>
            <a:ext cx="5621312" cy="4527292"/>
          </a:xfrm>
        </p:spPr>
        <p:txBody>
          <a:bodyPr>
            <a:normAutofit fontScale="55000" lnSpcReduction="20000"/>
          </a:bodyPr>
          <a:lstStyle/>
          <a:p>
            <a:r>
              <a:rPr lang="id-ID" sz="3600" dirty="0"/>
              <a:t>Matplotlib adalah library paket plot yang sangat populer yang menyediakan plot 2D dan juga plot 3D.</a:t>
            </a:r>
          </a:p>
          <a:p>
            <a:endParaRPr lang="id-ID" sz="3600" dirty="0"/>
          </a:p>
          <a:p>
            <a:r>
              <a:rPr lang="id-ID" sz="3600" dirty="0"/>
              <a:t>Matplotlib dapat digunakan di dalam script Python, shell Python dan ipython (ala MATLAB or Mathematica), server aplikasi web, dan enam GUI toolkit. </a:t>
            </a:r>
          </a:p>
          <a:p>
            <a:endParaRPr lang="id-ID" sz="3600" dirty="0"/>
          </a:p>
          <a:p>
            <a:r>
              <a:rPr lang="id-ID" sz="3600" dirty="0"/>
              <a:t>Dengan Matplotlib dapat menjadi lebih mudah membuat plot, histogram, power spectra, grafik batang, grafik error, scatterplot, dll, hanya dengan beberapa baris kode.</a:t>
            </a:r>
          </a:p>
          <a:p>
            <a:pPr marL="0" indent="0">
              <a:buNone/>
            </a:pPr>
            <a:endParaRPr lang="id-ID" dirty="0"/>
          </a:p>
          <a:p>
            <a:pPr marL="0" indent="0">
              <a:buNone/>
            </a:pPr>
            <a:br>
              <a:rPr lang="id-ID" dirty="0"/>
            </a:br>
            <a:r>
              <a:rPr lang="id-ID" dirty="0"/>
              <a:t>        </a:t>
            </a:r>
          </a:p>
        </p:txBody>
      </p:sp>
      <p:sp>
        <p:nvSpPr>
          <p:cNvPr id="4" name="Date Placeholder 3"/>
          <p:cNvSpPr>
            <a:spLocks noGrp="1"/>
          </p:cNvSpPr>
          <p:nvPr>
            <p:ph type="dt" sz="half" idx="10"/>
          </p:nvPr>
        </p:nvSpPr>
        <p:spPr/>
        <p:txBody>
          <a:bodyPr/>
          <a:lstStyle/>
          <a:p>
            <a:fld id="{72C229A7-4D9F-4E5E-A451-B2AA3F77DEE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pic>
        <p:nvPicPr>
          <p:cNvPr id="7" name="Google Shape;114;p25"/>
          <p:cNvPicPr preferRelativeResize="0"/>
          <p:nvPr/>
        </p:nvPicPr>
        <p:blipFill rotWithShape="1">
          <a:blip r:embed="rId3">
            <a:alphaModFix/>
          </a:blip>
          <a:srcRect l="50055" t="53064" r="25646" b="26614"/>
          <a:stretch/>
        </p:blipFill>
        <p:spPr>
          <a:xfrm>
            <a:off x="134911" y="2518348"/>
            <a:ext cx="2293496" cy="1813809"/>
          </a:xfrm>
          <a:prstGeom prst="rect">
            <a:avLst/>
          </a:prstGeom>
          <a:noFill/>
          <a:ln>
            <a:noFill/>
          </a:ln>
        </p:spPr>
      </p:pic>
      <p:pic>
        <p:nvPicPr>
          <p:cNvPr id="8" name="Picture 7">
            <a:extLst>
              <a:ext uri="{FF2B5EF4-FFF2-40B4-BE49-F238E27FC236}">
                <a16:creationId xmlns:a16="http://schemas.microsoft.com/office/drawing/2014/main" id="{BE961BA6-6337-49E4-8DE8-01E6C0F8B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044999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747542" y="1738859"/>
            <a:ext cx="4901784" cy="4437352"/>
          </a:xfrm>
        </p:spPr>
        <p:txBody>
          <a:bodyPr/>
          <a:lstStyle/>
          <a:p>
            <a:r>
              <a:rPr lang="id-ID" dirty="0"/>
              <a:t>Library Panda, adalah pustaka python tingkat tinggi yang memberikan kinerja tinggi, mudah   untuk penggunaan data terstruktur. </a:t>
            </a:r>
          </a:p>
          <a:p>
            <a:r>
              <a:rPr lang="id-ID" dirty="0"/>
              <a:t>Library Panda memiliki banyak fungsi untuk mengimpor, memanipulasi, dan menganalisis data.</a:t>
            </a:r>
          </a:p>
          <a:p>
            <a:r>
              <a:rPr lang="id-ID" dirty="0"/>
              <a:t>Secara khusus, Panda  menawarkan struktur data dan operasi untuk memanipulasi tabel numerik  dan deret waktu.</a:t>
            </a:r>
          </a:p>
        </p:txBody>
      </p:sp>
      <p:sp>
        <p:nvSpPr>
          <p:cNvPr id="4" name="Date Placeholder 3"/>
          <p:cNvSpPr>
            <a:spLocks noGrp="1"/>
          </p:cNvSpPr>
          <p:nvPr>
            <p:ph type="dt" sz="half" idx="10"/>
          </p:nvPr>
        </p:nvSpPr>
        <p:spPr/>
        <p:txBody>
          <a:bodyPr/>
          <a:lstStyle/>
          <a:p>
            <a:fld id="{BD2E8C05-ACC9-44B6-B4F2-B7C0F3E0AB5D}"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pic>
        <p:nvPicPr>
          <p:cNvPr id="7" name="Google Shape;114;p25"/>
          <p:cNvPicPr preferRelativeResize="0"/>
          <p:nvPr/>
        </p:nvPicPr>
        <p:blipFill rotWithShape="1">
          <a:blip r:embed="rId2">
            <a:alphaModFix/>
          </a:blip>
          <a:srcRect l="11600" t="31993" r="57680" b="50000"/>
          <a:stretch/>
        </p:blipFill>
        <p:spPr>
          <a:xfrm>
            <a:off x="0" y="2383435"/>
            <a:ext cx="3657599" cy="1049313"/>
          </a:xfrm>
          <a:prstGeom prst="rect">
            <a:avLst/>
          </a:prstGeom>
          <a:noFill/>
          <a:ln>
            <a:noFill/>
          </a:ln>
        </p:spPr>
      </p:pic>
      <p:pic>
        <p:nvPicPr>
          <p:cNvPr id="8" name="Picture 7">
            <a:extLst>
              <a:ext uri="{FF2B5EF4-FFF2-40B4-BE49-F238E27FC236}">
                <a16:creationId xmlns:a16="http://schemas.microsoft.com/office/drawing/2014/main" id="{0796663F-EE9F-4F01-B210-53D290B926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992013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59570C29-3AD5-431A-BFF6-7AE8591B47C8}"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pic>
        <p:nvPicPr>
          <p:cNvPr id="7" name="Google Shape;119;p26"/>
          <p:cNvPicPr preferRelativeResize="0">
            <a:picLocks noGrp="1"/>
          </p:cNvPicPr>
          <p:nvPr>
            <p:ph idx="1"/>
          </p:nvPr>
        </p:nvPicPr>
        <p:blipFill rotWithShape="1">
          <a:blip r:embed="rId3">
            <a:alphaModFix/>
          </a:blip>
          <a:srcRect l="4475" t="61230" r="24141" b="23728"/>
          <a:stretch/>
        </p:blipFill>
        <p:spPr>
          <a:xfrm>
            <a:off x="328612" y="4631960"/>
            <a:ext cx="8815388" cy="1154243"/>
          </a:xfrm>
          <a:prstGeom prst="rect">
            <a:avLst/>
          </a:prstGeom>
          <a:noFill/>
          <a:ln>
            <a:noFill/>
          </a:ln>
        </p:spPr>
      </p:pic>
      <p:pic>
        <p:nvPicPr>
          <p:cNvPr id="8" name="Google Shape;114;p25"/>
          <p:cNvPicPr preferRelativeResize="0"/>
          <p:nvPr/>
        </p:nvPicPr>
        <p:blipFill rotWithShape="1">
          <a:blip r:embed="rId4">
            <a:alphaModFix/>
          </a:blip>
          <a:srcRect l="44893" t="32742" r="31438" b="48994"/>
          <a:stretch/>
        </p:blipFill>
        <p:spPr>
          <a:xfrm>
            <a:off x="5651292" y="1983486"/>
            <a:ext cx="3492708" cy="2268474"/>
          </a:xfrm>
          <a:prstGeom prst="rect">
            <a:avLst/>
          </a:prstGeom>
          <a:noFill/>
          <a:ln>
            <a:noFill/>
          </a:ln>
        </p:spPr>
      </p:pic>
      <p:sp>
        <p:nvSpPr>
          <p:cNvPr id="9" name="TextBox 8"/>
          <p:cNvSpPr txBox="1"/>
          <p:nvPr/>
        </p:nvSpPr>
        <p:spPr>
          <a:xfrm>
            <a:off x="794479" y="1798820"/>
            <a:ext cx="4077324" cy="369332"/>
          </a:xfrm>
          <a:prstGeom prst="rect">
            <a:avLst/>
          </a:prstGeom>
          <a:noFill/>
        </p:spPr>
        <p:txBody>
          <a:bodyPr wrap="square" rtlCol="0">
            <a:spAutoFit/>
          </a:bodyPr>
          <a:lstStyle/>
          <a:p>
            <a:r>
              <a:rPr lang="id-ID" dirty="0"/>
              <a:t>. </a:t>
            </a:r>
          </a:p>
        </p:txBody>
      </p:sp>
      <p:sp>
        <p:nvSpPr>
          <p:cNvPr id="10" name="Content Placeholder 2"/>
          <p:cNvSpPr txBox="1">
            <a:spLocks/>
          </p:cNvSpPr>
          <p:nvPr/>
        </p:nvSpPr>
        <p:spPr>
          <a:xfrm>
            <a:off x="184897" y="1451811"/>
            <a:ext cx="5361464" cy="330007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rgbClr val="7030A0"/>
                </a:solidFill>
              </a:rPr>
              <a:t>Beberapa  tentang Scikit Learn </a:t>
            </a:r>
          </a:p>
          <a:p>
            <a:pPr marL="0" indent="0" algn="just">
              <a:buFont typeface="Arial" panose="020B0604020202020204" pitchFamily="34" charset="0"/>
              <a:buNone/>
            </a:pPr>
            <a:r>
              <a:rPr lang="id-ID" dirty="0"/>
              <a:t>1. Library Machine Learning free software</a:t>
            </a:r>
          </a:p>
          <a:p>
            <a:pPr marL="0" indent="0" algn="just">
              <a:buFont typeface="Arial" panose="020B0604020202020204" pitchFamily="34" charset="0"/>
              <a:buNone/>
            </a:pPr>
            <a:r>
              <a:rPr lang="id-ID" dirty="0"/>
              <a:t>2. Terdiri dari algoritma: Klasifikasi, Regresi</a:t>
            </a:r>
          </a:p>
          <a:p>
            <a:pPr marL="0" indent="0" algn="just">
              <a:buFont typeface="Arial" panose="020B0604020202020204" pitchFamily="34" charset="0"/>
              <a:buNone/>
            </a:pPr>
            <a:r>
              <a:rPr lang="id-ID" dirty="0"/>
              <a:t>    dan algoritma klustering</a:t>
            </a:r>
          </a:p>
          <a:p>
            <a:pPr marL="0" indent="0" algn="just">
              <a:buFont typeface="Arial" panose="020B0604020202020204" pitchFamily="34" charset="0"/>
              <a:buNone/>
            </a:pPr>
            <a:r>
              <a:rPr lang="id-ID" dirty="0"/>
              <a:t>3. Bekerja dengan Numpy dan Scipy</a:t>
            </a:r>
          </a:p>
          <a:p>
            <a:pPr marL="0" indent="0" algn="just">
              <a:buFont typeface="Arial" panose="020B0604020202020204" pitchFamily="34" charset="0"/>
              <a:buNone/>
            </a:pPr>
            <a:r>
              <a:rPr lang="id-ID" dirty="0"/>
              <a:t>4. Dokumentasi yang baik</a:t>
            </a:r>
          </a:p>
          <a:p>
            <a:pPr marL="0" indent="0" algn="just">
              <a:buFont typeface="Arial" panose="020B0604020202020204" pitchFamily="34" charset="0"/>
              <a:buNone/>
            </a:pPr>
            <a:r>
              <a:rPr lang="id-ID" dirty="0"/>
              <a:t>5. Mudah diimplementasikan</a:t>
            </a:r>
          </a:p>
        </p:txBody>
      </p:sp>
      <p:pic>
        <p:nvPicPr>
          <p:cNvPr id="11" name="Picture 10">
            <a:extLst>
              <a:ext uri="{FF2B5EF4-FFF2-40B4-BE49-F238E27FC236}">
                <a16:creationId xmlns:a16="http://schemas.microsoft.com/office/drawing/2014/main" id="{CE3BD76D-F344-4DB9-BFCA-BABEF20ACB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603839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31A0290E-1135-4332-B155-091531E4029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998" t="37868" r="24650" b="54084"/>
          <a:stretch/>
        </p:blipFill>
        <p:spPr bwMode="auto">
          <a:xfrm>
            <a:off x="689546" y="2638269"/>
            <a:ext cx="7315202" cy="11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706880"/>
            <a:ext cx="4617720" cy="400110"/>
          </a:xfrm>
          <a:prstGeom prst="rect">
            <a:avLst/>
          </a:prstGeom>
          <a:noFill/>
        </p:spPr>
        <p:txBody>
          <a:bodyPr wrap="square" rtlCol="0">
            <a:spAutoFit/>
          </a:bodyPr>
          <a:lstStyle/>
          <a:p>
            <a:r>
              <a:rPr lang="id-ID" sz="2000" b="1" dirty="0">
                <a:solidFill>
                  <a:srgbClr val="7030A0"/>
                </a:solidFill>
              </a:rPr>
              <a:t>Fungsi Scikit Learn</a:t>
            </a:r>
          </a:p>
        </p:txBody>
      </p:sp>
      <p:sp>
        <p:nvSpPr>
          <p:cNvPr id="9" name="TextBox 8"/>
          <p:cNvSpPr txBox="1"/>
          <p:nvPr/>
        </p:nvSpPr>
        <p:spPr>
          <a:xfrm>
            <a:off x="901408" y="4305525"/>
            <a:ext cx="7118329" cy="707886"/>
          </a:xfrm>
          <a:prstGeom prst="rect">
            <a:avLst/>
          </a:prstGeom>
          <a:noFill/>
        </p:spPr>
        <p:txBody>
          <a:bodyPr wrap="square" rtlCol="0">
            <a:spAutoFit/>
          </a:bodyPr>
          <a:lstStyle/>
          <a:p>
            <a:r>
              <a:rPr lang="id-ID" sz="2000" dirty="0"/>
              <a:t>Fungsi Scikit Learn untuk mengubah vektor fitur mentah menjadi vektor yang sesuai untuk pemodelan.</a:t>
            </a:r>
          </a:p>
        </p:txBody>
      </p:sp>
      <p:pic>
        <p:nvPicPr>
          <p:cNvPr id="10" name="Picture 9">
            <a:extLst>
              <a:ext uri="{FF2B5EF4-FFF2-40B4-BE49-F238E27FC236}">
                <a16:creationId xmlns:a16="http://schemas.microsoft.com/office/drawing/2014/main" id="{BB32DA21-78FD-4751-ACB5-27E634351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916551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2915703A-88F1-4F8A-BB68-23C7A63B2CB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972" t="44933" r="14016" b="47317"/>
          <a:stretch/>
        </p:blipFill>
        <p:spPr bwMode="auto">
          <a:xfrm>
            <a:off x="901409" y="2428407"/>
            <a:ext cx="7270228" cy="128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99213" y="4221724"/>
            <a:ext cx="6190937" cy="1015663"/>
          </a:xfrm>
          <a:prstGeom prst="rect">
            <a:avLst/>
          </a:prstGeom>
          <a:noFill/>
        </p:spPr>
        <p:txBody>
          <a:bodyPr wrap="square" rtlCol="0">
            <a:spAutoFit/>
          </a:bodyPr>
          <a:lstStyle/>
          <a:p>
            <a:pPr algn="just"/>
            <a:r>
              <a:rPr lang="id-ID" sz="2000" dirty="0"/>
              <a:t>Fungsi Scikit untuk  membagi dataset menjadi data train dan data tes untuk melatih model, lalu uji akurasi model secara terpisah.</a:t>
            </a:r>
          </a:p>
        </p:txBody>
      </p:sp>
      <p:sp>
        <p:nvSpPr>
          <p:cNvPr id="9" name="TextBox 8"/>
          <p:cNvSpPr txBox="1"/>
          <p:nvPr/>
        </p:nvSpPr>
        <p:spPr>
          <a:xfrm>
            <a:off x="901409" y="1706880"/>
            <a:ext cx="4617720" cy="400110"/>
          </a:xfrm>
          <a:prstGeom prst="rect">
            <a:avLst/>
          </a:prstGeom>
          <a:noFill/>
        </p:spPr>
        <p:txBody>
          <a:bodyPr wrap="square" rtlCol="0">
            <a:spAutoFit/>
          </a:bodyPr>
          <a:lstStyle/>
          <a:p>
            <a:r>
              <a:rPr lang="id-ID" sz="2000" b="1" dirty="0">
                <a:solidFill>
                  <a:srgbClr val="7030A0"/>
                </a:solidFill>
              </a:rPr>
              <a:t>Fungsi Scikit Learn</a:t>
            </a:r>
          </a:p>
        </p:txBody>
      </p:sp>
    </p:spTree>
    <p:extLst>
      <p:ext uri="{BB962C8B-B14F-4D97-AF65-F5344CB8AC3E}">
        <p14:creationId xmlns:p14="http://schemas.microsoft.com/office/powerpoint/2010/main" val="1626653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20DFD958-B2DC-45DF-A456-EECF5CB829EA}"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pic>
        <p:nvPicPr>
          <p:cNvPr id="9"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470" t="37262" r="9212" b="31494"/>
          <a:stretch/>
        </p:blipFill>
        <p:spPr bwMode="auto">
          <a:xfrm>
            <a:off x="901409" y="2233535"/>
            <a:ext cx="7551706" cy="212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01409" y="1506825"/>
            <a:ext cx="4617720" cy="400110"/>
          </a:xfrm>
          <a:prstGeom prst="rect">
            <a:avLst/>
          </a:prstGeom>
          <a:noFill/>
        </p:spPr>
        <p:txBody>
          <a:bodyPr wrap="square" rtlCol="0">
            <a:spAutoFit/>
          </a:bodyPr>
          <a:lstStyle/>
          <a:p>
            <a:r>
              <a:rPr lang="id-ID" sz="2000" b="1" dirty="0">
                <a:solidFill>
                  <a:srgbClr val="7030A0"/>
                </a:solidFill>
              </a:rPr>
              <a:t>Fungsi Scikit Learn</a:t>
            </a:r>
          </a:p>
        </p:txBody>
      </p:sp>
      <p:sp>
        <p:nvSpPr>
          <p:cNvPr id="11" name="TextBox 10"/>
          <p:cNvSpPr txBox="1"/>
          <p:nvPr/>
        </p:nvSpPr>
        <p:spPr>
          <a:xfrm>
            <a:off x="1064301" y="4586990"/>
            <a:ext cx="7285219" cy="1015663"/>
          </a:xfrm>
          <a:prstGeom prst="rect">
            <a:avLst/>
          </a:prstGeom>
          <a:noFill/>
        </p:spPr>
        <p:txBody>
          <a:bodyPr wrap="square" rtlCol="0">
            <a:spAutoFit/>
          </a:bodyPr>
          <a:lstStyle/>
          <a:p>
            <a:r>
              <a:rPr lang="id-ID" sz="2000" dirty="0"/>
              <a:t>Fungsi Classifier clf dapat melatih model dengan set data. Dengan melewati set pelatihan ke metode fit, model CLF belajar mengklasifikasikan kasus yang tidak diketahui</a:t>
            </a:r>
            <a:r>
              <a:rPr lang="id-ID" dirty="0"/>
              <a:t>.</a:t>
            </a:r>
          </a:p>
        </p:txBody>
      </p:sp>
      <p:pic>
        <p:nvPicPr>
          <p:cNvPr id="12" name="Picture 11">
            <a:extLst>
              <a:ext uri="{FF2B5EF4-FFF2-40B4-BE49-F238E27FC236}">
                <a16:creationId xmlns:a16="http://schemas.microsoft.com/office/drawing/2014/main" id="{1909A36B-D960-4805-933B-76BB61F448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27181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E65D1410-4BBE-49A0-AD0B-04AFE7FC6CB5}"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470" t="37142" r="9068" b="27899"/>
          <a:stretch/>
        </p:blipFill>
        <p:spPr bwMode="auto">
          <a:xfrm>
            <a:off x="652072" y="2015428"/>
            <a:ext cx="8127025" cy="255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506825"/>
            <a:ext cx="4617720" cy="400110"/>
          </a:xfrm>
          <a:prstGeom prst="rect">
            <a:avLst/>
          </a:prstGeom>
          <a:noFill/>
        </p:spPr>
        <p:txBody>
          <a:bodyPr wrap="square" rtlCol="0">
            <a:spAutoFit/>
          </a:bodyPr>
          <a:lstStyle/>
          <a:p>
            <a:r>
              <a:rPr lang="id-ID" sz="2000" b="1" dirty="0">
                <a:solidFill>
                  <a:srgbClr val="7030A0"/>
                </a:solidFill>
              </a:rPr>
              <a:t>Fungsi Scikit Learn</a:t>
            </a:r>
          </a:p>
        </p:txBody>
      </p:sp>
      <p:sp>
        <p:nvSpPr>
          <p:cNvPr id="9" name="Rectangle 8"/>
          <p:cNvSpPr/>
          <p:nvPr/>
        </p:nvSpPr>
        <p:spPr>
          <a:xfrm>
            <a:off x="652072" y="4852508"/>
            <a:ext cx="7397646" cy="1015663"/>
          </a:xfrm>
          <a:prstGeom prst="rect">
            <a:avLst/>
          </a:prstGeom>
        </p:spPr>
        <p:txBody>
          <a:bodyPr wrap="square">
            <a:spAutoFit/>
          </a:bodyPr>
          <a:lstStyle/>
          <a:p>
            <a:pPr algn="just"/>
            <a:r>
              <a:rPr lang="id-ID" sz="2000" dirty="0"/>
              <a:t>Selanjutnya, kita bisa menggunakan data test untuk menjalankan prediksi. Dan, hasilnya diperoleh kelas apa dari masing-masing nilai.</a:t>
            </a:r>
          </a:p>
        </p:txBody>
      </p:sp>
      <p:pic>
        <p:nvPicPr>
          <p:cNvPr id="10" name="Picture 9">
            <a:extLst>
              <a:ext uri="{FF2B5EF4-FFF2-40B4-BE49-F238E27FC236}">
                <a16:creationId xmlns:a16="http://schemas.microsoft.com/office/drawing/2014/main" id="{124B56FD-EE31-420E-9A3C-AB183F1D05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2019323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87FA9548-1B3F-4B54-B0AB-451C9BC9C5B6}"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397" t="37840" r="9213" b="17625"/>
          <a:stretch/>
        </p:blipFill>
        <p:spPr bwMode="auto">
          <a:xfrm>
            <a:off x="548006" y="2053654"/>
            <a:ext cx="8117656" cy="325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506825"/>
            <a:ext cx="4617720" cy="400110"/>
          </a:xfrm>
          <a:prstGeom prst="rect">
            <a:avLst/>
          </a:prstGeom>
          <a:noFill/>
        </p:spPr>
        <p:txBody>
          <a:bodyPr wrap="square" rtlCol="0">
            <a:spAutoFit/>
          </a:bodyPr>
          <a:lstStyle/>
          <a:p>
            <a:r>
              <a:rPr lang="id-ID" sz="2000" b="1" dirty="0">
                <a:solidFill>
                  <a:srgbClr val="7030A0"/>
                </a:solidFill>
              </a:rPr>
              <a:t>Fungsi Scikit Learn</a:t>
            </a:r>
          </a:p>
        </p:txBody>
      </p:sp>
      <p:pic>
        <p:nvPicPr>
          <p:cNvPr id="9" name="Picture 8">
            <a:extLst>
              <a:ext uri="{FF2B5EF4-FFF2-40B4-BE49-F238E27FC236}">
                <a16:creationId xmlns:a16="http://schemas.microsoft.com/office/drawing/2014/main" id="{A20DECE8-197F-40FE-A535-335406BB7E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298577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B1AE1E39-A158-468F-B8F9-E26392EFBE34}" type="datetime1">
              <a:rPr lang="id-ID" smtClean="0">
                <a:solidFill>
                  <a:prstClr val="black">
                    <a:tint val="75000"/>
                  </a:prstClr>
                </a:solidFill>
              </a:rPr>
              <a:t>17/07/19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Machine Learning: Intro dan Python untuk Machine Learning</a:t>
            </a: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74879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654" y="406484"/>
            <a:ext cx="7226966" cy="854074"/>
          </a:xfrm>
        </p:spPr>
        <p:txBody>
          <a:bodyPr/>
          <a:lstStyle/>
          <a:p>
            <a:r>
              <a:rPr lang="en-GB" dirty="0" err="1"/>
              <a:t>Apa</a:t>
            </a:r>
            <a:r>
              <a:rPr lang="en-GB" dirty="0"/>
              <a:t> </a:t>
            </a:r>
            <a:r>
              <a:rPr lang="en-GB" dirty="0" err="1"/>
              <a:t>itu</a:t>
            </a:r>
            <a:r>
              <a:rPr lang="en-GB" dirty="0"/>
              <a:t> Machine Learning</a:t>
            </a:r>
            <a:endParaRPr lang="id-ID" dirty="0"/>
          </a:p>
        </p:txBody>
      </p:sp>
      <p:sp>
        <p:nvSpPr>
          <p:cNvPr id="3" name="Content Placeholder 2"/>
          <p:cNvSpPr>
            <a:spLocks noGrp="1"/>
          </p:cNvSpPr>
          <p:nvPr>
            <p:ph idx="1"/>
          </p:nvPr>
        </p:nvSpPr>
        <p:spPr/>
        <p:txBody>
          <a:bodyPr anchor="ctr">
            <a:normAutofit/>
          </a:bodyPr>
          <a:lstStyle/>
          <a:p>
            <a:pPr marL="0" indent="0" algn="ctr">
              <a:buNone/>
            </a:pPr>
            <a:r>
              <a:rPr lang="en-GB" sz="2800" dirty="0"/>
              <a:t>Machine Learning </a:t>
            </a:r>
            <a:r>
              <a:rPr lang="en-GB" sz="2800" dirty="0" err="1"/>
              <a:t>merupakan</a:t>
            </a:r>
            <a:r>
              <a:rPr lang="en-GB" sz="2800" dirty="0"/>
              <a:t> sub-area </a:t>
            </a:r>
            <a:r>
              <a:rPr lang="en-GB" sz="2800" dirty="0" err="1"/>
              <a:t>dari</a:t>
            </a:r>
            <a:r>
              <a:rPr lang="en-GB" sz="2800" dirty="0"/>
              <a:t> </a:t>
            </a:r>
            <a:r>
              <a:rPr lang="en-GB" sz="2800" dirty="0" err="1"/>
              <a:t>Ilmu</a:t>
            </a:r>
            <a:r>
              <a:rPr lang="en-GB" sz="2800" dirty="0"/>
              <a:t> </a:t>
            </a:r>
            <a:r>
              <a:rPr lang="en-GB" sz="2800" dirty="0" err="1"/>
              <a:t>Komputer</a:t>
            </a:r>
            <a:r>
              <a:rPr lang="en-GB" sz="2800" dirty="0"/>
              <a:t> yang </a:t>
            </a:r>
            <a:r>
              <a:rPr lang="en-GB" sz="2800" dirty="0" err="1"/>
              <a:t>mampu</a:t>
            </a:r>
            <a:r>
              <a:rPr lang="en-GB" sz="2800" dirty="0"/>
              <a:t> </a:t>
            </a:r>
            <a:r>
              <a:rPr lang="en-GB" sz="2800" dirty="0" err="1"/>
              <a:t>memberikan</a:t>
            </a:r>
            <a:r>
              <a:rPr lang="en-GB" sz="2800" dirty="0"/>
              <a:t> </a:t>
            </a:r>
            <a:r>
              <a:rPr lang="en-GB" sz="2800" dirty="0" err="1"/>
              <a:t>komputer</a:t>
            </a:r>
            <a:r>
              <a:rPr lang="id-ID" sz="2800" dirty="0"/>
              <a:t> “</a:t>
            </a:r>
            <a:r>
              <a:rPr lang="id-ID" sz="2800" b="1" dirty="0">
                <a:solidFill>
                  <a:srgbClr val="7030A0"/>
                </a:solidFill>
              </a:rPr>
              <a:t>kemampuan untuk belajar tanpa diprogram secara eksplisit</a:t>
            </a:r>
            <a:r>
              <a:rPr lang="id-ID" sz="2800" dirty="0"/>
              <a:t>”</a:t>
            </a:r>
          </a:p>
          <a:p>
            <a:pPr marL="0" indent="0" algn="ctr">
              <a:buNone/>
            </a:pPr>
            <a:endParaRPr lang="id-ID" sz="2800" dirty="0"/>
          </a:p>
          <a:p>
            <a:pPr marL="0" indent="0" algn="ctr">
              <a:buNone/>
            </a:pPr>
            <a:r>
              <a:rPr lang="id-ID" sz="1400" b="1" dirty="0"/>
              <a:t>Arthur Samuel</a:t>
            </a:r>
            <a:br>
              <a:rPr lang="id-ID" sz="1200" dirty="0"/>
            </a:br>
            <a:r>
              <a:rPr lang="id-ID" sz="1200" dirty="0"/>
              <a:t>Peneliti IBM di area Computer Gaming dan Artificial Inteligence, 1959</a:t>
            </a:r>
            <a:endParaRPr lang="id-ID" sz="1400" dirty="0"/>
          </a:p>
        </p:txBody>
      </p:sp>
      <p:sp>
        <p:nvSpPr>
          <p:cNvPr id="4" name="Date Placeholder 3"/>
          <p:cNvSpPr>
            <a:spLocks noGrp="1"/>
          </p:cNvSpPr>
          <p:nvPr>
            <p:ph type="dt" sz="half" idx="10"/>
          </p:nvPr>
        </p:nvSpPr>
        <p:spPr/>
        <p:txBody>
          <a:bodyPr/>
          <a:lstStyle/>
          <a:p>
            <a:fld id="{AA108405-8D1E-4A18-B6C2-0E9744F00732}"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pic>
        <p:nvPicPr>
          <p:cNvPr id="7" name="Picture 6">
            <a:extLst>
              <a:ext uri="{FF2B5EF4-FFF2-40B4-BE49-F238E27FC236}">
                <a16:creationId xmlns:a16="http://schemas.microsoft.com/office/drawing/2014/main" id="{C4EAEA9A-79B0-4C3A-809B-DAB1BA46D5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61470"/>
            <a:ext cx="359493" cy="492676"/>
          </a:xfrm>
          <a:prstGeom prst="rect">
            <a:avLst/>
          </a:prstGeom>
        </p:spPr>
      </p:pic>
    </p:spTree>
    <p:extLst>
      <p:ext uri="{BB962C8B-B14F-4D97-AF65-F5344CB8AC3E}">
        <p14:creationId xmlns:p14="http://schemas.microsoft.com/office/powerpoint/2010/main" val="205933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7410-5101-4E1E-8F0B-46E029EBD5B5}" type="datetime1">
              <a:rPr lang="id-ID" smtClean="0"/>
              <a:t>17/07/19</a:t>
            </a:fld>
            <a:endParaRPr lang="id-ID"/>
          </a:p>
        </p:txBody>
      </p:sp>
      <p:sp>
        <p:nvSpPr>
          <p:cNvPr id="3" name="Footer Placeholder 2"/>
          <p:cNvSpPr>
            <a:spLocks noGrp="1"/>
          </p:cNvSpPr>
          <p:nvPr>
            <p:ph type="ftr" sz="quarter" idx="11"/>
          </p:nvPr>
        </p:nvSpPr>
        <p:spPr/>
        <p:txBody>
          <a:bodyPr/>
          <a:lstStyle/>
          <a:p>
            <a:r>
              <a:rPr lang="en-US"/>
              <a:t>Machine Learning: Intro dan Python untuk Machine Learning</a:t>
            </a:r>
            <a:endParaRPr lang="id-ID" dirty="0"/>
          </a:p>
        </p:txBody>
      </p:sp>
      <p:sp>
        <p:nvSpPr>
          <p:cNvPr id="4" name="Slide Number Placeholder 3"/>
          <p:cNvSpPr>
            <a:spLocks noGrp="1"/>
          </p:cNvSpPr>
          <p:nvPr>
            <p:ph type="sldNum" sz="quarter" idx="12"/>
          </p:nvPr>
        </p:nvSpPr>
        <p:spPr/>
        <p:txBody>
          <a:bodyPr/>
          <a:lstStyle/>
          <a:p>
            <a:fld id="{DF0E258F-04D6-46E9-8B77-0866F5CD991D}" type="slidenum">
              <a:rPr lang="id-ID" smtClean="0"/>
              <a:pPr/>
              <a:t>5</a:t>
            </a:fld>
            <a:endParaRPr lang="id-ID"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2" r="1302"/>
          <a:stretch>
            <a:fillRect/>
          </a:stretch>
        </p:blipFill>
        <p:spPr/>
      </p:pic>
      <p:pic>
        <p:nvPicPr>
          <p:cNvPr id="7" name="Picture 6">
            <a:extLst>
              <a:ext uri="{FF2B5EF4-FFF2-40B4-BE49-F238E27FC236}">
                <a16:creationId xmlns:a16="http://schemas.microsoft.com/office/drawing/2014/main" id="{35DB4351-2DF3-42CF-9305-790AE4B979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51" y="61470"/>
            <a:ext cx="359493" cy="492676"/>
          </a:xfrm>
          <a:prstGeom prst="rect">
            <a:avLst/>
          </a:prstGeom>
        </p:spPr>
      </p:pic>
    </p:spTree>
    <p:extLst>
      <p:ext uri="{BB962C8B-B14F-4D97-AF65-F5344CB8AC3E}">
        <p14:creationId xmlns:p14="http://schemas.microsoft.com/office/powerpoint/2010/main" val="303876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a:t>AI vs. ML vs. DL</a:t>
            </a:r>
          </a:p>
        </p:txBody>
      </p:sp>
      <p:sp>
        <p:nvSpPr>
          <p:cNvPr id="2" name="Date Placeholder 1"/>
          <p:cNvSpPr>
            <a:spLocks noGrp="1"/>
          </p:cNvSpPr>
          <p:nvPr>
            <p:ph type="dt" sz="half" idx="10"/>
          </p:nvPr>
        </p:nvSpPr>
        <p:spPr/>
        <p:txBody>
          <a:bodyPr/>
          <a:lstStyle/>
          <a:p>
            <a:fld id="{7BCBF049-6570-481A-AC71-0BA232146136}" type="datetime1">
              <a:rPr lang="id-ID" smtClean="0"/>
              <a:t>17/07/19</a:t>
            </a:fld>
            <a:endParaRPr lang="id-ID"/>
          </a:p>
        </p:txBody>
      </p:sp>
      <p:sp>
        <p:nvSpPr>
          <p:cNvPr id="3" name="Footer Placeholder 2"/>
          <p:cNvSpPr>
            <a:spLocks noGrp="1"/>
          </p:cNvSpPr>
          <p:nvPr>
            <p:ph type="ftr" sz="quarter" idx="11"/>
          </p:nvPr>
        </p:nvSpPr>
        <p:spPr/>
        <p:txBody>
          <a:bodyPr/>
          <a:lstStyle/>
          <a:p>
            <a:r>
              <a:rPr lang="en-US"/>
              <a:t>Machine Learning: Intro dan Python untuk Machine Learning</a:t>
            </a:r>
            <a:endParaRPr lang="id-ID" dirty="0"/>
          </a:p>
        </p:txBody>
      </p:sp>
      <p:sp>
        <p:nvSpPr>
          <p:cNvPr id="4" name="Slide Number Placeholder 3"/>
          <p:cNvSpPr>
            <a:spLocks noGrp="1"/>
          </p:cNvSpPr>
          <p:nvPr>
            <p:ph type="sldNum" sz="quarter" idx="12"/>
          </p:nvPr>
        </p:nvSpPr>
        <p:spPr/>
        <p:txBody>
          <a:bodyPr/>
          <a:lstStyle/>
          <a:p>
            <a:fld id="{DF0E258F-04D6-46E9-8B77-0866F5CD991D}" type="slidenum">
              <a:rPr lang="id-ID" smtClean="0"/>
              <a:pPr/>
              <a:t>6</a:t>
            </a:fld>
            <a:endParaRPr lang="id-ID" dirty="0"/>
          </a:p>
        </p:txBody>
      </p:sp>
      <p:graphicFrame>
        <p:nvGraphicFramePr>
          <p:cNvPr id="8" name="Content Placeholder 7"/>
          <p:cNvGraphicFramePr>
            <a:graphicFrameLocks noGrp="1"/>
          </p:cNvGraphicFramePr>
          <p:nvPr>
            <p:ph idx="1"/>
          </p:nvPr>
        </p:nvGraphicFramePr>
        <p:xfrm>
          <a:off x="184150" y="1452563"/>
          <a:ext cx="8815388"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285549" y="2028386"/>
            <a:ext cx="7734587" cy="33855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chemeClr val="bg1"/>
                </a:solidFill>
              </a:rPr>
              <a:t>Setiap</a:t>
            </a:r>
            <a:r>
              <a:rPr lang="en-US" sz="1600" dirty="0">
                <a:solidFill>
                  <a:schemeClr val="bg1"/>
                </a:solidFill>
              </a:rPr>
              <a:t> </a:t>
            </a:r>
            <a:r>
              <a:rPr lang="en-US" sz="1600" dirty="0" err="1">
                <a:solidFill>
                  <a:schemeClr val="bg1"/>
                </a:solidFill>
              </a:rPr>
              <a:t>teknik</a:t>
            </a:r>
            <a:r>
              <a:rPr lang="en-US" sz="1600" dirty="0">
                <a:solidFill>
                  <a:schemeClr val="bg1"/>
                </a:solidFill>
              </a:rPr>
              <a:t> yang </a:t>
            </a:r>
            <a:r>
              <a:rPr lang="en-US" sz="1600" dirty="0" err="1">
                <a:solidFill>
                  <a:schemeClr val="bg1"/>
                </a:solidFill>
              </a:rPr>
              <a:t>membuat</a:t>
            </a:r>
            <a:r>
              <a:rPr lang="en-US" sz="1600" dirty="0">
                <a:solidFill>
                  <a:schemeClr val="bg1"/>
                </a:solidFill>
              </a:rPr>
              <a:t>  </a:t>
            </a:r>
            <a:r>
              <a:rPr lang="en-US" sz="1600" dirty="0" err="1">
                <a:solidFill>
                  <a:schemeClr val="bg1"/>
                </a:solidFill>
              </a:rPr>
              <a:t>komputer</a:t>
            </a:r>
            <a:r>
              <a:rPr lang="en-US" sz="1600" dirty="0">
                <a:solidFill>
                  <a:schemeClr val="bg1"/>
                </a:solidFill>
              </a:rPr>
              <a:t> </a:t>
            </a:r>
            <a:r>
              <a:rPr lang="en-US" sz="1600" dirty="0" err="1">
                <a:solidFill>
                  <a:schemeClr val="bg1"/>
                </a:solidFill>
              </a:rPr>
              <a:t>dapat</a:t>
            </a:r>
            <a:r>
              <a:rPr lang="en-US" sz="1600" dirty="0">
                <a:solidFill>
                  <a:schemeClr val="bg1"/>
                </a:solidFill>
              </a:rPr>
              <a:t> </a:t>
            </a:r>
            <a:r>
              <a:rPr lang="en-US" sz="1600" dirty="0" err="1">
                <a:solidFill>
                  <a:schemeClr val="bg1"/>
                </a:solidFill>
              </a:rPr>
              <a:t>memiliki</a:t>
            </a:r>
            <a:r>
              <a:rPr lang="en-US" sz="1600" dirty="0">
                <a:solidFill>
                  <a:schemeClr val="bg1"/>
                </a:solidFill>
              </a:rPr>
              <a:t> </a:t>
            </a:r>
            <a:r>
              <a:rPr lang="en-US" sz="1600" dirty="0" err="1">
                <a:solidFill>
                  <a:schemeClr val="bg1"/>
                </a:solidFill>
              </a:rPr>
              <a:t>pengetahuan</a:t>
            </a:r>
            <a:r>
              <a:rPr lang="en-US" sz="1600" dirty="0">
                <a:solidFill>
                  <a:schemeClr val="bg1"/>
                </a:solidFill>
              </a:rPr>
              <a:t> </a:t>
            </a:r>
            <a:r>
              <a:rPr lang="en-US" sz="1600" dirty="0" err="1">
                <a:solidFill>
                  <a:schemeClr val="bg1"/>
                </a:solidFill>
              </a:rPr>
              <a:t>seperti</a:t>
            </a:r>
            <a:r>
              <a:rPr lang="en-US" sz="1600" dirty="0">
                <a:solidFill>
                  <a:schemeClr val="bg1"/>
                </a:solidFill>
              </a:rPr>
              <a:t> </a:t>
            </a:r>
            <a:r>
              <a:rPr lang="en-US" sz="1600" dirty="0" err="1">
                <a:solidFill>
                  <a:schemeClr val="bg1"/>
                </a:solidFill>
              </a:rPr>
              <a:t>manusia</a:t>
            </a:r>
            <a:endParaRPr lang="en-US" sz="1600" dirty="0">
              <a:solidFill>
                <a:schemeClr val="bg1"/>
              </a:solidFill>
            </a:endParaRPr>
          </a:p>
        </p:txBody>
      </p:sp>
      <p:sp>
        <p:nvSpPr>
          <p:cNvPr id="10" name="TextBox 9"/>
          <p:cNvSpPr txBox="1"/>
          <p:nvPr/>
        </p:nvSpPr>
        <p:spPr>
          <a:xfrm>
            <a:off x="495701" y="3187202"/>
            <a:ext cx="7734587" cy="33855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chemeClr val="bg1"/>
                </a:solidFill>
              </a:rPr>
              <a:t>Teknik</a:t>
            </a:r>
            <a:r>
              <a:rPr lang="en-US" sz="1600" dirty="0">
                <a:solidFill>
                  <a:schemeClr val="bg1"/>
                </a:solidFill>
              </a:rPr>
              <a:t> </a:t>
            </a:r>
            <a:r>
              <a:rPr lang="en-US" sz="1600" dirty="0" err="1">
                <a:solidFill>
                  <a:schemeClr val="bg1"/>
                </a:solidFill>
              </a:rPr>
              <a:t>untuk</a:t>
            </a:r>
            <a:r>
              <a:rPr lang="en-US" sz="1600" dirty="0">
                <a:solidFill>
                  <a:schemeClr val="bg1"/>
                </a:solidFill>
              </a:rPr>
              <a:t> </a:t>
            </a:r>
            <a:r>
              <a:rPr lang="en-US" sz="1600" dirty="0" err="1">
                <a:solidFill>
                  <a:schemeClr val="bg1"/>
                </a:solidFill>
              </a:rPr>
              <a:t>mengajari</a:t>
            </a:r>
            <a:r>
              <a:rPr lang="en-US" sz="1600" dirty="0">
                <a:solidFill>
                  <a:schemeClr val="bg1"/>
                </a:solidFill>
              </a:rPr>
              <a:t> </a:t>
            </a:r>
            <a:r>
              <a:rPr lang="en-US" sz="1600" dirty="0" err="1">
                <a:solidFill>
                  <a:schemeClr val="bg1"/>
                </a:solidFill>
              </a:rPr>
              <a:t>komputer</a:t>
            </a:r>
            <a:r>
              <a:rPr lang="en-US" sz="1600" dirty="0">
                <a:solidFill>
                  <a:schemeClr val="bg1"/>
                </a:solidFill>
              </a:rPr>
              <a:t> </a:t>
            </a:r>
            <a:r>
              <a:rPr lang="en-US" sz="1600" dirty="0" err="1">
                <a:solidFill>
                  <a:schemeClr val="bg1"/>
                </a:solidFill>
              </a:rPr>
              <a:t>tanpa</a:t>
            </a:r>
            <a:r>
              <a:rPr lang="en-US" sz="1600" dirty="0">
                <a:solidFill>
                  <a:schemeClr val="bg1"/>
                </a:solidFill>
              </a:rPr>
              <a:t> </a:t>
            </a:r>
            <a:r>
              <a:rPr lang="en-US" sz="1600" dirty="0" err="1">
                <a:solidFill>
                  <a:schemeClr val="bg1"/>
                </a:solidFill>
              </a:rPr>
              <a:t>secara</a:t>
            </a:r>
            <a:r>
              <a:rPr lang="en-US" sz="1600" dirty="0">
                <a:solidFill>
                  <a:schemeClr val="bg1"/>
                </a:solidFill>
              </a:rPr>
              <a:t> </a:t>
            </a:r>
            <a:r>
              <a:rPr lang="en-US" sz="1600" dirty="0" err="1">
                <a:solidFill>
                  <a:schemeClr val="bg1"/>
                </a:solidFill>
              </a:rPr>
              <a:t>langsung</a:t>
            </a:r>
            <a:r>
              <a:rPr lang="en-US" sz="1600" dirty="0">
                <a:solidFill>
                  <a:schemeClr val="bg1"/>
                </a:solidFill>
              </a:rPr>
              <a:t> </a:t>
            </a:r>
            <a:r>
              <a:rPr lang="en-US" sz="1600" dirty="0" err="1">
                <a:solidFill>
                  <a:schemeClr val="bg1"/>
                </a:solidFill>
              </a:rPr>
              <a:t>memprogram</a:t>
            </a:r>
            <a:r>
              <a:rPr lang="en-US" sz="1600" dirty="0">
                <a:solidFill>
                  <a:schemeClr val="bg1"/>
                </a:solidFill>
              </a:rPr>
              <a:t> </a:t>
            </a:r>
          </a:p>
        </p:txBody>
      </p:sp>
      <p:sp>
        <p:nvSpPr>
          <p:cNvPr id="11" name="TextBox 10"/>
          <p:cNvSpPr txBox="1"/>
          <p:nvPr/>
        </p:nvSpPr>
        <p:spPr>
          <a:xfrm>
            <a:off x="724964" y="4293584"/>
            <a:ext cx="7734587" cy="58477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a:solidFill>
                  <a:schemeClr val="bg1"/>
                </a:solidFill>
              </a:rPr>
              <a:t>Belajar</a:t>
            </a:r>
            <a:r>
              <a:rPr lang="en-US" sz="1600" dirty="0">
                <a:solidFill>
                  <a:schemeClr val="bg1"/>
                </a:solidFill>
              </a:rPr>
              <a:t> </a:t>
            </a:r>
            <a:r>
              <a:rPr lang="en-US" sz="1600" dirty="0" err="1">
                <a:solidFill>
                  <a:schemeClr val="bg1"/>
                </a:solidFill>
              </a:rPr>
              <a:t>untuk</a:t>
            </a:r>
            <a:r>
              <a:rPr lang="en-US" sz="1600" dirty="0">
                <a:solidFill>
                  <a:schemeClr val="bg1"/>
                </a:solidFill>
              </a:rPr>
              <a:t> </a:t>
            </a:r>
            <a:r>
              <a:rPr lang="en-US" sz="1600" dirty="0" err="1">
                <a:solidFill>
                  <a:schemeClr val="bg1"/>
                </a:solidFill>
              </a:rPr>
              <a:t>memahami</a:t>
            </a:r>
            <a:r>
              <a:rPr lang="en-US" sz="1600" dirty="0">
                <a:solidFill>
                  <a:schemeClr val="bg1"/>
                </a:solidFill>
              </a:rPr>
              <a:t> </a:t>
            </a:r>
            <a:r>
              <a:rPr lang="en-US" sz="1600" dirty="0" err="1">
                <a:solidFill>
                  <a:schemeClr val="bg1"/>
                </a:solidFill>
              </a:rPr>
              <a:t>fitur</a:t>
            </a:r>
            <a:r>
              <a:rPr lang="en-US" sz="1600" dirty="0">
                <a:solidFill>
                  <a:schemeClr val="bg1"/>
                </a:solidFill>
              </a:rPr>
              <a:t> </a:t>
            </a:r>
            <a:r>
              <a:rPr lang="en-US" sz="1600" dirty="0" err="1">
                <a:solidFill>
                  <a:schemeClr val="bg1"/>
                </a:solidFill>
              </a:rPr>
              <a:t>dari</a:t>
            </a:r>
            <a:r>
              <a:rPr lang="en-US" sz="1600" dirty="0">
                <a:solidFill>
                  <a:schemeClr val="bg1"/>
                </a:solidFill>
              </a:rPr>
              <a:t> data-data </a:t>
            </a:r>
            <a:r>
              <a:rPr lang="en-US" sz="1600" dirty="0" err="1">
                <a:solidFill>
                  <a:schemeClr val="bg1"/>
                </a:solidFill>
              </a:rPr>
              <a:t>dengan</a:t>
            </a:r>
            <a:r>
              <a:rPr lang="en-US" sz="1600" dirty="0">
                <a:solidFill>
                  <a:schemeClr val="bg1"/>
                </a:solidFill>
              </a:rPr>
              <a:t> </a:t>
            </a:r>
            <a:r>
              <a:rPr lang="en-US" sz="1600" dirty="0" err="1">
                <a:solidFill>
                  <a:schemeClr val="bg1"/>
                </a:solidFill>
              </a:rPr>
              <a:t>menggunakan</a:t>
            </a:r>
            <a:r>
              <a:rPr lang="en-US" sz="1600" dirty="0">
                <a:solidFill>
                  <a:schemeClr val="bg1"/>
                </a:solidFill>
              </a:rPr>
              <a:t> neural network (</a:t>
            </a:r>
            <a:r>
              <a:rPr lang="en-US" sz="1600" dirty="0" err="1">
                <a:solidFill>
                  <a:schemeClr val="bg1"/>
                </a:solidFill>
              </a:rPr>
              <a:t>Jaringan</a:t>
            </a:r>
            <a:r>
              <a:rPr lang="en-US" sz="1600" dirty="0">
                <a:solidFill>
                  <a:schemeClr val="bg1"/>
                </a:solidFill>
              </a:rPr>
              <a:t> </a:t>
            </a:r>
            <a:r>
              <a:rPr lang="en-US" sz="1600" dirty="0" err="1">
                <a:solidFill>
                  <a:schemeClr val="bg1"/>
                </a:solidFill>
              </a:rPr>
              <a:t>syaraf</a:t>
            </a:r>
            <a:r>
              <a:rPr lang="en-US" sz="1600" dirty="0">
                <a:solidFill>
                  <a:schemeClr val="bg1"/>
                </a:solidFill>
              </a:rPr>
              <a:t> </a:t>
            </a:r>
            <a:r>
              <a:rPr lang="en-US" sz="1600" dirty="0" err="1">
                <a:solidFill>
                  <a:schemeClr val="bg1"/>
                </a:solidFill>
              </a:rPr>
              <a:t>tiruan</a:t>
            </a:r>
            <a:r>
              <a:rPr lang="en-US" sz="1600" dirty="0">
                <a:solidFill>
                  <a:schemeClr val="bg1"/>
                </a:solidFill>
              </a:rPr>
              <a:t>)</a:t>
            </a:r>
          </a:p>
        </p:txBody>
      </p:sp>
      <p:pic>
        <p:nvPicPr>
          <p:cNvPr id="12" name="Picture 11">
            <a:extLst>
              <a:ext uri="{FF2B5EF4-FFF2-40B4-BE49-F238E27FC236}">
                <a16:creationId xmlns:a16="http://schemas.microsoft.com/office/drawing/2014/main" id="{37BCFA64-D286-44EA-8EA3-E8B8B942E9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251" y="61470"/>
            <a:ext cx="359493" cy="492676"/>
          </a:xfrm>
          <a:prstGeom prst="rect">
            <a:avLst/>
          </a:prstGeom>
        </p:spPr>
      </p:pic>
    </p:spTree>
    <p:extLst>
      <p:ext uri="{BB962C8B-B14F-4D97-AF65-F5344CB8AC3E}">
        <p14:creationId xmlns:p14="http://schemas.microsoft.com/office/powerpoint/2010/main" val="161840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ight Arrow 31"/>
          <p:cNvSpPr/>
          <p:nvPr/>
        </p:nvSpPr>
        <p:spPr>
          <a:xfrm>
            <a:off x="7197906" y="3390347"/>
            <a:ext cx="4124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1" name="Right Arrow 30"/>
          <p:cNvSpPr/>
          <p:nvPr/>
        </p:nvSpPr>
        <p:spPr>
          <a:xfrm>
            <a:off x="3551675" y="3398594"/>
            <a:ext cx="427949"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0" name="Right Arrow 29"/>
          <p:cNvSpPr/>
          <p:nvPr/>
        </p:nvSpPr>
        <p:spPr>
          <a:xfrm>
            <a:off x="2259493" y="3398594"/>
            <a:ext cx="7585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652337" y="406484"/>
            <a:ext cx="7347283" cy="854074"/>
          </a:xfrm>
        </p:spPr>
        <p:txBody>
          <a:bodyPr>
            <a:normAutofit/>
          </a:bodyPr>
          <a:lstStyle/>
          <a:p>
            <a:r>
              <a:rPr lang="id-ID" dirty="0"/>
              <a:t>Pendekatan Tradisional</a:t>
            </a:r>
          </a:p>
        </p:txBody>
      </p:sp>
      <p:sp>
        <p:nvSpPr>
          <p:cNvPr id="4" name="Date Placeholder 3"/>
          <p:cNvSpPr>
            <a:spLocks noGrp="1"/>
          </p:cNvSpPr>
          <p:nvPr>
            <p:ph type="dt" sz="half" idx="10"/>
          </p:nvPr>
        </p:nvSpPr>
        <p:spPr/>
        <p:txBody>
          <a:bodyPr/>
          <a:lstStyle/>
          <a:p>
            <a:fld id="{5FBB7CC2-CC02-4767-9808-8CB988889F9A}"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grpSp>
        <p:nvGrpSpPr>
          <p:cNvPr id="15" name="Group 14"/>
          <p:cNvGrpSpPr/>
          <p:nvPr/>
        </p:nvGrpSpPr>
        <p:grpSpPr>
          <a:xfrm>
            <a:off x="351506" y="2475893"/>
            <a:ext cx="2227974" cy="2305893"/>
            <a:chOff x="640616" y="1548441"/>
            <a:chExt cx="2227974" cy="2305893"/>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581" t="29" r="11406" b="-1"/>
            <a:stretch/>
          </p:blipFill>
          <p:spPr>
            <a:xfrm>
              <a:off x="640616" y="2395777"/>
              <a:ext cx="945868" cy="91744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0091" t="16997" r="25892"/>
            <a:stretch/>
          </p:blipFill>
          <p:spPr>
            <a:xfrm>
              <a:off x="997288" y="1548441"/>
              <a:ext cx="889291" cy="1118513"/>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6725" t="12981" r="11531" b="5938"/>
            <a:stretch/>
          </p:blipFill>
          <p:spPr>
            <a:xfrm>
              <a:off x="1731035" y="1690163"/>
              <a:ext cx="934193" cy="105576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271" t="8736" r="12438"/>
            <a:stretch/>
          </p:blipFill>
          <p:spPr>
            <a:xfrm>
              <a:off x="1927998" y="2700132"/>
              <a:ext cx="940592" cy="903078"/>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14952"/>
            <a:stretch/>
          </p:blipFill>
          <p:spPr>
            <a:xfrm>
              <a:off x="1361122" y="2224408"/>
              <a:ext cx="1050914" cy="80327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00" y="2831508"/>
              <a:ext cx="1022826" cy="1022826"/>
            </a:xfrm>
            <a:prstGeom prst="rect">
              <a:avLst/>
            </a:prstGeom>
          </p:spPr>
        </p:pic>
      </p:grpSp>
      <p:grpSp>
        <p:nvGrpSpPr>
          <p:cNvPr id="149" name="Group 148"/>
          <p:cNvGrpSpPr/>
          <p:nvPr/>
        </p:nvGrpSpPr>
        <p:grpSpPr>
          <a:xfrm>
            <a:off x="2596400" y="2086471"/>
            <a:ext cx="1406771" cy="2506738"/>
            <a:chOff x="2596400" y="2086471"/>
            <a:chExt cx="1406771" cy="2506738"/>
          </a:xfrm>
        </p:grpSpPr>
        <p:grpSp>
          <p:nvGrpSpPr>
            <p:cNvPr id="24" name="Group 23"/>
            <p:cNvGrpSpPr/>
            <p:nvPr/>
          </p:nvGrpSpPr>
          <p:grpSpPr>
            <a:xfrm>
              <a:off x="3024145" y="2600967"/>
              <a:ext cx="520903" cy="1992242"/>
              <a:chOff x="3484655" y="2005223"/>
              <a:chExt cx="520903" cy="1992242"/>
            </a:xfrm>
          </p:grpSpPr>
          <p:sp>
            <p:nvSpPr>
              <p:cNvPr id="16" name="Rectangle 15"/>
              <p:cNvSpPr/>
              <p:nvPr/>
            </p:nvSpPr>
            <p:spPr>
              <a:xfrm>
                <a:off x="3484655" y="2005223"/>
                <a:ext cx="520903" cy="199224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3621223" y="2162695"/>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8" name="Oval 17"/>
              <p:cNvSpPr/>
              <p:nvPr/>
            </p:nvSpPr>
            <p:spPr>
              <a:xfrm>
                <a:off x="3622256" y="2624955"/>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9" name="Oval 18"/>
              <p:cNvSpPr/>
              <p:nvPr/>
            </p:nvSpPr>
            <p:spPr>
              <a:xfrm>
                <a:off x="3621222" y="3087215"/>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20" name="Oval 19"/>
              <p:cNvSpPr/>
              <p:nvPr/>
            </p:nvSpPr>
            <p:spPr>
              <a:xfrm>
                <a:off x="3614650" y="3544299"/>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grpSp>
        <p:sp>
          <p:nvSpPr>
            <p:cNvPr id="33" name="TextBox 32"/>
            <p:cNvSpPr txBox="1"/>
            <p:nvPr/>
          </p:nvSpPr>
          <p:spPr>
            <a:xfrm>
              <a:off x="2596400" y="2086471"/>
              <a:ext cx="1406771" cy="307777"/>
            </a:xfrm>
            <a:prstGeom prst="rect">
              <a:avLst/>
            </a:prstGeom>
            <a:noFill/>
          </p:spPr>
          <p:txBody>
            <a:bodyPr wrap="square" rtlCol="0">
              <a:spAutoFit/>
            </a:bodyPr>
            <a:lstStyle/>
            <a:p>
              <a:pPr algn="ctr"/>
              <a:r>
                <a:rPr lang="id-ID" sz="1400" dirty="0"/>
                <a:t>Ekstraksi Fitur</a:t>
              </a:r>
            </a:p>
          </p:txBody>
        </p:sp>
      </p:grpSp>
      <p:grpSp>
        <p:nvGrpSpPr>
          <p:cNvPr id="150" name="Group 149"/>
          <p:cNvGrpSpPr/>
          <p:nvPr/>
        </p:nvGrpSpPr>
        <p:grpSpPr>
          <a:xfrm>
            <a:off x="3986251" y="2104259"/>
            <a:ext cx="3205027" cy="2488950"/>
            <a:chOff x="3986251" y="2104259"/>
            <a:chExt cx="3205027" cy="2488950"/>
          </a:xfrm>
        </p:grpSpPr>
        <p:sp>
          <p:nvSpPr>
            <p:cNvPr id="23" name="Rectangle 22"/>
            <p:cNvSpPr/>
            <p:nvPr/>
          </p:nvSpPr>
          <p:spPr>
            <a:xfrm>
              <a:off x="3986251" y="2600967"/>
              <a:ext cx="3205027" cy="199224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a:solidFill>
                    <a:schemeClr val="tx1"/>
                  </a:solidFill>
                  <a:latin typeface="Courier New" panose="02070309020205020404" pitchFamily="49" charset="0"/>
                  <a:cs typeface="Courier New" panose="02070309020205020404" pitchFamily="49" charset="0"/>
                </a:rPr>
                <a:t>If f1=“yes” and f2&lt;2 then “bird”</a:t>
              </a:r>
            </a:p>
            <a:p>
              <a:pPr algn="ctr"/>
              <a:r>
                <a:rPr lang="id-ID" sz="800" dirty="0">
                  <a:solidFill>
                    <a:schemeClr val="tx1"/>
                  </a:solidFill>
                  <a:latin typeface="Courier New" panose="02070309020205020404" pitchFamily="49" charset="0"/>
                  <a:cs typeface="Courier New" panose="02070309020205020404" pitchFamily="49" charset="0"/>
                </a:rPr>
                <a:t>Else if f2=“no” and f3=5 and f4&lt;1 then “cat”</a:t>
              </a:r>
            </a:p>
            <a:p>
              <a:pPr algn="ctr"/>
              <a:r>
                <a:rPr lang="id-ID" sz="800" dirty="0">
                  <a:solidFill>
                    <a:schemeClr val="tx1"/>
                  </a:solidFill>
                  <a:latin typeface="Courier New" panose="02070309020205020404" pitchFamily="49" charset="0"/>
                  <a:cs typeface="Courier New" panose="02070309020205020404" pitchFamily="49" charset="0"/>
                </a:rPr>
                <a:t>Else if f1=“Yes” and f2&lt;2 and f4=“yes” then “dog”</a:t>
              </a:r>
            </a:p>
            <a:p>
              <a:pPr algn="ctr"/>
              <a:r>
                <a:rPr lang="id-ID" sz="800" dirty="0">
                  <a:solidFill>
                    <a:schemeClr val="tx1"/>
                  </a:solidFill>
                  <a:latin typeface="Courier New" panose="02070309020205020404" pitchFamily="49" charset="0"/>
                  <a:cs typeface="Courier New" panose="02070309020205020404" pitchFamily="49" charset="0"/>
                </a:rPr>
                <a:t>Else if f2=“no” and f5&gt;10 and f1=“no” then fish</a:t>
              </a:r>
            </a:p>
            <a:p>
              <a:pPr algn="ctr"/>
              <a:r>
                <a:rPr lang="id-ID" sz="800" dirty="0">
                  <a:solidFill>
                    <a:schemeClr val="tx1"/>
                  </a:solidFill>
                  <a:latin typeface="Courier New" panose="02070309020205020404" pitchFamily="49" charset="0"/>
                  <a:cs typeface="Courier New" panose="02070309020205020404" pitchFamily="49" charset="0"/>
                </a:rPr>
                <a:t>.....</a:t>
              </a:r>
            </a:p>
          </p:txBody>
        </p:sp>
        <p:sp>
          <p:nvSpPr>
            <p:cNvPr id="34" name="TextBox 33"/>
            <p:cNvSpPr txBox="1"/>
            <p:nvPr/>
          </p:nvSpPr>
          <p:spPr>
            <a:xfrm>
              <a:off x="4639020" y="2104259"/>
              <a:ext cx="1899487" cy="307777"/>
            </a:xfrm>
            <a:prstGeom prst="rect">
              <a:avLst/>
            </a:prstGeom>
            <a:noFill/>
          </p:spPr>
          <p:txBody>
            <a:bodyPr wrap="square" rtlCol="0">
              <a:spAutoFit/>
            </a:bodyPr>
            <a:lstStyle/>
            <a:p>
              <a:pPr algn="ctr"/>
              <a:r>
                <a:rPr lang="id-ID" sz="1400" dirty="0"/>
                <a:t>Kumpulan Peraturan</a:t>
              </a:r>
            </a:p>
          </p:txBody>
        </p:sp>
      </p:grpSp>
      <p:grpSp>
        <p:nvGrpSpPr>
          <p:cNvPr id="154" name="Group 153"/>
          <p:cNvGrpSpPr/>
          <p:nvPr/>
        </p:nvGrpSpPr>
        <p:grpSpPr>
          <a:xfrm>
            <a:off x="7718327" y="2086470"/>
            <a:ext cx="1016254" cy="2506056"/>
            <a:chOff x="7718327" y="2086470"/>
            <a:chExt cx="1016254" cy="2506056"/>
          </a:xfrm>
        </p:grpSpPr>
        <p:grpSp>
          <p:nvGrpSpPr>
            <p:cNvPr id="151" name="Group 150"/>
            <p:cNvGrpSpPr/>
            <p:nvPr/>
          </p:nvGrpSpPr>
          <p:grpSpPr>
            <a:xfrm>
              <a:off x="7718327" y="2600284"/>
              <a:ext cx="1016254" cy="1992242"/>
              <a:chOff x="7718327" y="2600284"/>
              <a:chExt cx="1016254" cy="1992242"/>
            </a:xfrm>
          </p:grpSpPr>
          <p:sp>
            <p:nvSpPr>
              <p:cNvPr id="26" name="Rectangle 25"/>
              <p:cNvSpPr/>
              <p:nvPr/>
            </p:nvSpPr>
            <p:spPr>
              <a:xfrm>
                <a:off x="7718327" y="260028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Dog</a:t>
                </a:r>
              </a:p>
            </p:txBody>
          </p:sp>
          <p:sp>
            <p:nvSpPr>
              <p:cNvPr id="27" name="Rectangle 26"/>
              <p:cNvSpPr/>
              <p:nvPr/>
            </p:nvSpPr>
            <p:spPr>
              <a:xfrm>
                <a:off x="7718327" y="3114562"/>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Cat</a:t>
                </a:r>
              </a:p>
            </p:txBody>
          </p:sp>
          <p:sp>
            <p:nvSpPr>
              <p:cNvPr id="28" name="Rectangle 27"/>
              <p:cNvSpPr/>
              <p:nvPr/>
            </p:nvSpPr>
            <p:spPr>
              <a:xfrm>
                <a:off x="7718327" y="3628840"/>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Bird</a:t>
                </a:r>
              </a:p>
            </p:txBody>
          </p:sp>
          <p:sp>
            <p:nvSpPr>
              <p:cNvPr id="29" name="Rectangle 28"/>
              <p:cNvSpPr/>
              <p:nvPr/>
            </p:nvSpPr>
            <p:spPr>
              <a:xfrm>
                <a:off x="7718327" y="414700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Fish</a:t>
                </a:r>
              </a:p>
            </p:txBody>
          </p:sp>
        </p:grpSp>
        <p:sp>
          <p:nvSpPr>
            <p:cNvPr id="152" name="TextBox 151"/>
            <p:cNvSpPr txBox="1"/>
            <p:nvPr/>
          </p:nvSpPr>
          <p:spPr>
            <a:xfrm>
              <a:off x="7718327" y="2086470"/>
              <a:ext cx="1016254" cy="307777"/>
            </a:xfrm>
            <a:prstGeom prst="rect">
              <a:avLst/>
            </a:prstGeom>
            <a:noFill/>
          </p:spPr>
          <p:txBody>
            <a:bodyPr wrap="square" rtlCol="0">
              <a:spAutoFit/>
            </a:bodyPr>
            <a:lstStyle/>
            <a:p>
              <a:pPr algn="ctr"/>
              <a:r>
                <a:rPr lang="id-ID" sz="1400" dirty="0"/>
                <a:t>Hasil</a:t>
              </a:r>
            </a:p>
          </p:txBody>
        </p:sp>
      </p:grpSp>
      <p:pic>
        <p:nvPicPr>
          <p:cNvPr id="35" name="Picture 34">
            <a:extLst>
              <a:ext uri="{FF2B5EF4-FFF2-40B4-BE49-F238E27FC236}">
                <a16:creationId xmlns:a16="http://schemas.microsoft.com/office/drawing/2014/main" id="{1083EC8B-6069-4276-A12C-8C207FC24A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98029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0"/>
                                        </p:tgtEl>
                                        <p:attrNameLst>
                                          <p:attrName>style.visibility</p:attrName>
                                        </p:attrNameLst>
                                      </p:cBhvr>
                                      <p:to>
                                        <p:strVal val="visible"/>
                                      </p:to>
                                    </p:set>
                                    <p:animEffect transition="in" filter="fade">
                                      <p:cBhvr>
                                        <p:cTn id="20" dur="500"/>
                                        <p:tgtEl>
                                          <p:spTgt spid="1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3981287" y="2096049"/>
            <a:ext cx="3205027" cy="2496477"/>
            <a:chOff x="3979623" y="2102650"/>
            <a:chExt cx="3205027" cy="2496477"/>
          </a:xfrm>
        </p:grpSpPr>
        <p:grpSp>
          <p:nvGrpSpPr>
            <p:cNvPr id="158" name="Group 157"/>
            <p:cNvGrpSpPr/>
            <p:nvPr/>
          </p:nvGrpSpPr>
          <p:grpSpPr>
            <a:xfrm>
              <a:off x="3979623" y="2606885"/>
              <a:ext cx="3205027" cy="1992242"/>
              <a:chOff x="4010527" y="4781786"/>
              <a:chExt cx="3205027" cy="1992242"/>
            </a:xfrm>
          </p:grpSpPr>
          <p:sp>
            <p:nvSpPr>
              <p:cNvPr id="160" name="Rectangle 159"/>
              <p:cNvSpPr/>
              <p:nvPr/>
            </p:nvSpPr>
            <p:spPr>
              <a:xfrm>
                <a:off x="4010527" y="4781786"/>
                <a:ext cx="3205027" cy="199224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 dirty="0">
                  <a:solidFill>
                    <a:schemeClr val="tx1"/>
                  </a:solidFill>
                  <a:latin typeface="Courier New" panose="02070309020205020404" pitchFamily="49" charset="0"/>
                  <a:cs typeface="Courier New" panose="02070309020205020404" pitchFamily="49" charset="0"/>
                </a:endParaRPr>
              </a:p>
            </p:txBody>
          </p:sp>
          <p:sp>
            <p:nvSpPr>
              <p:cNvPr id="161" name="Oval 160"/>
              <p:cNvSpPr/>
              <p:nvPr/>
            </p:nvSpPr>
            <p:spPr>
              <a:xfrm>
                <a:off x="4219421" y="4999183"/>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2" name="Oval 161"/>
              <p:cNvSpPr/>
              <p:nvPr/>
            </p:nvSpPr>
            <p:spPr>
              <a:xfrm>
                <a:off x="4219421" y="5416118"/>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3" name="Oval 162"/>
              <p:cNvSpPr/>
              <p:nvPr/>
            </p:nvSpPr>
            <p:spPr>
              <a:xfrm>
                <a:off x="4219420" y="5835507"/>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4" name="Oval 163"/>
              <p:cNvSpPr/>
              <p:nvPr/>
            </p:nvSpPr>
            <p:spPr>
              <a:xfrm>
                <a:off x="4223323" y="6257333"/>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5" name="Oval 164"/>
              <p:cNvSpPr/>
              <p:nvPr/>
            </p:nvSpPr>
            <p:spPr>
              <a:xfrm>
                <a:off x="4859725" y="5182869"/>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6" name="Oval 165"/>
              <p:cNvSpPr/>
              <p:nvPr/>
            </p:nvSpPr>
            <p:spPr>
              <a:xfrm>
                <a:off x="4864270" y="5602258"/>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7" name="Oval 166"/>
              <p:cNvSpPr/>
              <p:nvPr/>
            </p:nvSpPr>
            <p:spPr>
              <a:xfrm>
                <a:off x="4862581" y="6029084"/>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8" name="Oval 167"/>
              <p:cNvSpPr/>
              <p:nvPr/>
            </p:nvSpPr>
            <p:spPr>
              <a:xfrm>
                <a:off x="5489497" y="5182869"/>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69" name="Oval 168"/>
              <p:cNvSpPr/>
              <p:nvPr/>
            </p:nvSpPr>
            <p:spPr>
              <a:xfrm>
                <a:off x="5491275" y="5601287"/>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70" name="Oval 169"/>
              <p:cNvSpPr/>
              <p:nvPr/>
            </p:nvSpPr>
            <p:spPr>
              <a:xfrm>
                <a:off x="5496415" y="6029679"/>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71" name="Oval 170"/>
              <p:cNvSpPr/>
              <p:nvPr/>
            </p:nvSpPr>
            <p:spPr>
              <a:xfrm>
                <a:off x="6125108" y="5342575"/>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72" name="Oval 171"/>
              <p:cNvSpPr/>
              <p:nvPr/>
            </p:nvSpPr>
            <p:spPr>
              <a:xfrm>
                <a:off x="6125109" y="5816782"/>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73" name="Oval 172"/>
              <p:cNvSpPr/>
              <p:nvPr/>
            </p:nvSpPr>
            <p:spPr>
              <a:xfrm>
                <a:off x="6759673" y="4992917"/>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4" name="Oval 173"/>
              <p:cNvSpPr/>
              <p:nvPr/>
            </p:nvSpPr>
            <p:spPr>
              <a:xfrm>
                <a:off x="6759673" y="5416118"/>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5" name="Oval 174"/>
              <p:cNvSpPr/>
              <p:nvPr/>
            </p:nvSpPr>
            <p:spPr>
              <a:xfrm>
                <a:off x="6758943" y="5840268"/>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6" name="Oval 175"/>
              <p:cNvSpPr/>
              <p:nvPr/>
            </p:nvSpPr>
            <p:spPr>
              <a:xfrm>
                <a:off x="6758095" y="6257332"/>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cxnSp>
            <p:nvCxnSpPr>
              <p:cNvPr id="177" name="Straight Connector 176"/>
              <p:cNvCxnSpPr>
                <a:stCxn id="161" idx="6"/>
                <a:endCxn id="165" idx="2"/>
              </p:cNvCxnSpPr>
              <p:nvPr/>
            </p:nvCxnSpPr>
            <p:spPr>
              <a:xfrm>
                <a:off x="4452670" y="5115808"/>
                <a:ext cx="407055" cy="183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61" idx="6"/>
                <a:endCxn id="166" idx="2"/>
              </p:cNvCxnSpPr>
              <p:nvPr/>
            </p:nvCxnSpPr>
            <p:spPr>
              <a:xfrm>
                <a:off x="4452670" y="5115808"/>
                <a:ext cx="411600" cy="603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7" idx="2"/>
              </p:cNvCxnSpPr>
              <p:nvPr/>
            </p:nvCxnSpPr>
            <p:spPr>
              <a:xfrm>
                <a:off x="4452670" y="5115808"/>
                <a:ext cx="409911" cy="1029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2" idx="6"/>
                <a:endCxn id="165" idx="2"/>
              </p:cNvCxnSpPr>
              <p:nvPr/>
            </p:nvCxnSpPr>
            <p:spPr>
              <a:xfrm flipV="1">
                <a:off x="4452670" y="5299494"/>
                <a:ext cx="407055" cy="233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6"/>
                <a:endCxn id="166" idx="2"/>
              </p:cNvCxnSpPr>
              <p:nvPr/>
            </p:nvCxnSpPr>
            <p:spPr>
              <a:xfrm>
                <a:off x="4452670" y="5532743"/>
                <a:ext cx="411600" cy="18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6"/>
                <a:endCxn id="167" idx="2"/>
              </p:cNvCxnSpPr>
              <p:nvPr/>
            </p:nvCxnSpPr>
            <p:spPr>
              <a:xfrm>
                <a:off x="4452670" y="5532743"/>
                <a:ext cx="409911" cy="612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63" idx="6"/>
                <a:endCxn id="165" idx="2"/>
              </p:cNvCxnSpPr>
              <p:nvPr/>
            </p:nvCxnSpPr>
            <p:spPr>
              <a:xfrm flipV="1">
                <a:off x="4452669" y="5299494"/>
                <a:ext cx="407056" cy="65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3" idx="6"/>
                <a:endCxn id="166" idx="2"/>
              </p:cNvCxnSpPr>
              <p:nvPr/>
            </p:nvCxnSpPr>
            <p:spPr>
              <a:xfrm flipV="1">
                <a:off x="4452669" y="5718883"/>
                <a:ext cx="411601" cy="233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3" idx="6"/>
                <a:endCxn id="167" idx="2"/>
              </p:cNvCxnSpPr>
              <p:nvPr/>
            </p:nvCxnSpPr>
            <p:spPr>
              <a:xfrm>
                <a:off x="4452669" y="5952132"/>
                <a:ext cx="409912" cy="193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4" idx="6"/>
                <a:endCxn id="165" idx="2"/>
              </p:cNvCxnSpPr>
              <p:nvPr/>
            </p:nvCxnSpPr>
            <p:spPr>
              <a:xfrm flipV="1">
                <a:off x="4456572" y="5299494"/>
                <a:ext cx="403153" cy="1074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4" idx="6"/>
                <a:endCxn id="166" idx="2"/>
              </p:cNvCxnSpPr>
              <p:nvPr/>
            </p:nvCxnSpPr>
            <p:spPr>
              <a:xfrm flipV="1">
                <a:off x="4456572" y="5718883"/>
                <a:ext cx="407698" cy="655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4" idx="6"/>
                <a:endCxn id="167" idx="2"/>
              </p:cNvCxnSpPr>
              <p:nvPr/>
            </p:nvCxnSpPr>
            <p:spPr>
              <a:xfrm flipV="1">
                <a:off x="4456572" y="6145709"/>
                <a:ext cx="406009" cy="228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6"/>
                <a:endCxn id="168" idx="2"/>
              </p:cNvCxnSpPr>
              <p:nvPr/>
            </p:nvCxnSpPr>
            <p:spPr>
              <a:xfrm>
                <a:off x="5092974" y="5299494"/>
                <a:ext cx="396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5" idx="6"/>
                <a:endCxn id="169" idx="2"/>
              </p:cNvCxnSpPr>
              <p:nvPr/>
            </p:nvCxnSpPr>
            <p:spPr>
              <a:xfrm>
                <a:off x="5092974" y="5299494"/>
                <a:ext cx="398301" cy="41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65" idx="6"/>
                <a:endCxn id="170" idx="2"/>
              </p:cNvCxnSpPr>
              <p:nvPr/>
            </p:nvCxnSpPr>
            <p:spPr>
              <a:xfrm>
                <a:off x="5092974" y="5299494"/>
                <a:ext cx="403441" cy="846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66" idx="6"/>
                <a:endCxn id="168" idx="2"/>
              </p:cNvCxnSpPr>
              <p:nvPr/>
            </p:nvCxnSpPr>
            <p:spPr>
              <a:xfrm flipV="1">
                <a:off x="5097519" y="5299494"/>
                <a:ext cx="391978" cy="419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endCxn id="169" idx="2"/>
              </p:cNvCxnSpPr>
              <p:nvPr/>
            </p:nvCxnSpPr>
            <p:spPr>
              <a:xfrm>
                <a:off x="5100978" y="5717911"/>
                <a:ext cx="3902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6" idx="6"/>
                <a:endCxn id="170" idx="2"/>
              </p:cNvCxnSpPr>
              <p:nvPr/>
            </p:nvCxnSpPr>
            <p:spPr>
              <a:xfrm>
                <a:off x="5097519" y="5718883"/>
                <a:ext cx="398896" cy="427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7" idx="6"/>
                <a:endCxn id="168" idx="2"/>
              </p:cNvCxnSpPr>
              <p:nvPr/>
            </p:nvCxnSpPr>
            <p:spPr>
              <a:xfrm flipV="1">
                <a:off x="5095830" y="5299494"/>
                <a:ext cx="393667" cy="846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6"/>
                <a:endCxn id="169" idx="2"/>
              </p:cNvCxnSpPr>
              <p:nvPr/>
            </p:nvCxnSpPr>
            <p:spPr>
              <a:xfrm flipV="1">
                <a:off x="5095830" y="5717912"/>
                <a:ext cx="395445" cy="42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67" idx="6"/>
                <a:endCxn id="170" idx="2"/>
              </p:cNvCxnSpPr>
              <p:nvPr/>
            </p:nvCxnSpPr>
            <p:spPr>
              <a:xfrm>
                <a:off x="5095830" y="6145709"/>
                <a:ext cx="400585" cy="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8" idx="6"/>
                <a:endCxn id="171" idx="2"/>
              </p:cNvCxnSpPr>
              <p:nvPr/>
            </p:nvCxnSpPr>
            <p:spPr>
              <a:xfrm>
                <a:off x="5722746" y="5299494"/>
                <a:ext cx="402362" cy="159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endCxn id="172" idx="2"/>
              </p:cNvCxnSpPr>
              <p:nvPr/>
            </p:nvCxnSpPr>
            <p:spPr>
              <a:xfrm>
                <a:off x="5729664" y="5312743"/>
                <a:ext cx="395445" cy="620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69" idx="6"/>
                <a:endCxn id="171" idx="2"/>
              </p:cNvCxnSpPr>
              <p:nvPr/>
            </p:nvCxnSpPr>
            <p:spPr>
              <a:xfrm flipV="1">
                <a:off x="5724524" y="5459200"/>
                <a:ext cx="400584" cy="258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9" idx="6"/>
                <a:endCxn id="172" idx="2"/>
              </p:cNvCxnSpPr>
              <p:nvPr/>
            </p:nvCxnSpPr>
            <p:spPr>
              <a:xfrm>
                <a:off x="5724524" y="5717912"/>
                <a:ext cx="400585" cy="21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0" idx="6"/>
                <a:endCxn id="171" idx="2"/>
              </p:cNvCxnSpPr>
              <p:nvPr/>
            </p:nvCxnSpPr>
            <p:spPr>
              <a:xfrm flipV="1">
                <a:off x="5729664" y="5459200"/>
                <a:ext cx="395444" cy="687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172" idx="2"/>
              </p:cNvCxnSpPr>
              <p:nvPr/>
            </p:nvCxnSpPr>
            <p:spPr>
              <a:xfrm flipV="1">
                <a:off x="5736582" y="5933407"/>
                <a:ext cx="388527" cy="21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1" idx="6"/>
                <a:endCxn id="173" idx="2"/>
              </p:cNvCxnSpPr>
              <p:nvPr/>
            </p:nvCxnSpPr>
            <p:spPr>
              <a:xfrm flipV="1">
                <a:off x="6358357" y="5109542"/>
                <a:ext cx="401316" cy="349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1" idx="6"/>
                <a:endCxn id="174" idx="2"/>
              </p:cNvCxnSpPr>
              <p:nvPr/>
            </p:nvCxnSpPr>
            <p:spPr>
              <a:xfrm>
                <a:off x="6358357" y="5459200"/>
                <a:ext cx="401316" cy="7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1" idx="6"/>
                <a:endCxn id="175" idx="2"/>
              </p:cNvCxnSpPr>
              <p:nvPr/>
            </p:nvCxnSpPr>
            <p:spPr>
              <a:xfrm>
                <a:off x="6358357" y="5459200"/>
                <a:ext cx="400586" cy="497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71" idx="6"/>
                <a:endCxn id="176" idx="2"/>
              </p:cNvCxnSpPr>
              <p:nvPr/>
            </p:nvCxnSpPr>
            <p:spPr>
              <a:xfrm>
                <a:off x="6358357" y="5459200"/>
                <a:ext cx="399738" cy="914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72" idx="6"/>
                <a:endCxn id="173" idx="2"/>
              </p:cNvCxnSpPr>
              <p:nvPr/>
            </p:nvCxnSpPr>
            <p:spPr>
              <a:xfrm flipV="1">
                <a:off x="6358358" y="5109542"/>
                <a:ext cx="401315" cy="823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6"/>
                <a:endCxn id="174" idx="2"/>
              </p:cNvCxnSpPr>
              <p:nvPr/>
            </p:nvCxnSpPr>
            <p:spPr>
              <a:xfrm flipV="1">
                <a:off x="6358358" y="5532743"/>
                <a:ext cx="401315" cy="400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75" idx="2"/>
              </p:cNvCxnSpPr>
              <p:nvPr/>
            </p:nvCxnSpPr>
            <p:spPr>
              <a:xfrm>
                <a:off x="6358358" y="5933407"/>
                <a:ext cx="400585" cy="23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72" idx="6"/>
                <a:endCxn id="176" idx="2"/>
              </p:cNvCxnSpPr>
              <p:nvPr/>
            </p:nvCxnSpPr>
            <p:spPr>
              <a:xfrm>
                <a:off x="6358358" y="5933407"/>
                <a:ext cx="399737" cy="4405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9" name="TextBox 158"/>
            <p:cNvSpPr txBox="1"/>
            <p:nvPr/>
          </p:nvSpPr>
          <p:spPr>
            <a:xfrm>
              <a:off x="4451950" y="2102650"/>
              <a:ext cx="2246533" cy="307777"/>
            </a:xfrm>
            <a:prstGeom prst="rect">
              <a:avLst/>
            </a:prstGeom>
            <a:noFill/>
          </p:spPr>
          <p:txBody>
            <a:bodyPr wrap="square" rtlCol="0">
              <a:spAutoFit/>
            </a:bodyPr>
            <a:lstStyle/>
            <a:p>
              <a:pPr algn="ctr"/>
              <a:r>
                <a:rPr lang="id-ID" sz="1400" dirty="0"/>
                <a:t>Model Machine Learning</a:t>
              </a:r>
            </a:p>
          </p:txBody>
        </p:sp>
      </p:grpSp>
      <p:sp>
        <p:nvSpPr>
          <p:cNvPr id="32" name="Right Arrow 31"/>
          <p:cNvSpPr/>
          <p:nvPr/>
        </p:nvSpPr>
        <p:spPr>
          <a:xfrm>
            <a:off x="7197906" y="3390347"/>
            <a:ext cx="4124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1" name="Right Arrow 30"/>
          <p:cNvSpPr/>
          <p:nvPr/>
        </p:nvSpPr>
        <p:spPr>
          <a:xfrm>
            <a:off x="3551675" y="3398594"/>
            <a:ext cx="427949"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0" name="Right Arrow 29"/>
          <p:cNvSpPr/>
          <p:nvPr/>
        </p:nvSpPr>
        <p:spPr>
          <a:xfrm>
            <a:off x="2259493" y="3398594"/>
            <a:ext cx="7585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652337" y="406484"/>
            <a:ext cx="7347283" cy="854074"/>
          </a:xfrm>
        </p:spPr>
        <p:txBody>
          <a:bodyPr>
            <a:normAutofit/>
          </a:bodyPr>
          <a:lstStyle/>
          <a:p>
            <a:r>
              <a:rPr lang="id-ID" dirty="0"/>
              <a:t>Pendekatan Machine Learning</a:t>
            </a:r>
          </a:p>
        </p:txBody>
      </p:sp>
      <p:sp>
        <p:nvSpPr>
          <p:cNvPr id="4" name="Date Placeholder 3"/>
          <p:cNvSpPr>
            <a:spLocks noGrp="1"/>
          </p:cNvSpPr>
          <p:nvPr>
            <p:ph type="dt" sz="half" idx="10"/>
          </p:nvPr>
        </p:nvSpPr>
        <p:spPr/>
        <p:txBody>
          <a:bodyPr/>
          <a:lstStyle/>
          <a:p>
            <a:fld id="{A59D46A0-9270-44A8-A122-7F89323B8E62}"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grpSp>
        <p:nvGrpSpPr>
          <p:cNvPr id="15" name="Group 14"/>
          <p:cNvGrpSpPr/>
          <p:nvPr/>
        </p:nvGrpSpPr>
        <p:grpSpPr>
          <a:xfrm>
            <a:off x="351506" y="2475893"/>
            <a:ext cx="2227974" cy="2305893"/>
            <a:chOff x="640616" y="1548441"/>
            <a:chExt cx="2227974" cy="2305893"/>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581" t="29" r="11406" b="-1"/>
            <a:stretch/>
          </p:blipFill>
          <p:spPr>
            <a:xfrm>
              <a:off x="640616" y="2395777"/>
              <a:ext cx="945868" cy="91744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0091" t="16997" r="25892"/>
            <a:stretch/>
          </p:blipFill>
          <p:spPr>
            <a:xfrm>
              <a:off x="997288" y="1548441"/>
              <a:ext cx="889291" cy="1118513"/>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6725" t="12981" r="11531" b="5938"/>
            <a:stretch/>
          </p:blipFill>
          <p:spPr>
            <a:xfrm>
              <a:off x="1731035" y="1690163"/>
              <a:ext cx="934193" cy="105576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271" t="8736" r="12438"/>
            <a:stretch/>
          </p:blipFill>
          <p:spPr>
            <a:xfrm>
              <a:off x="1927998" y="2700132"/>
              <a:ext cx="940592" cy="903078"/>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14952"/>
            <a:stretch/>
          </p:blipFill>
          <p:spPr>
            <a:xfrm>
              <a:off x="1361122" y="2224408"/>
              <a:ext cx="1050914" cy="80327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00" y="2831508"/>
              <a:ext cx="1022826" cy="1022826"/>
            </a:xfrm>
            <a:prstGeom prst="rect">
              <a:avLst/>
            </a:prstGeom>
          </p:spPr>
        </p:pic>
      </p:grpSp>
      <p:grpSp>
        <p:nvGrpSpPr>
          <p:cNvPr id="149" name="Group 148"/>
          <p:cNvGrpSpPr/>
          <p:nvPr/>
        </p:nvGrpSpPr>
        <p:grpSpPr>
          <a:xfrm>
            <a:off x="2596400" y="2086471"/>
            <a:ext cx="1406771" cy="2506738"/>
            <a:chOff x="2596400" y="2086471"/>
            <a:chExt cx="1406771" cy="2506738"/>
          </a:xfrm>
        </p:grpSpPr>
        <p:grpSp>
          <p:nvGrpSpPr>
            <p:cNvPr id="24" name="Group 23"/>
            <p:cNvGrpSpPr/>
            <p:nvPr/>
          </p:nvGrpSpPr>
          <p:grpSpPr>
            <a:xfrm>
              <a:off x="3024145" y="2600967"/>
              <a:ext cx="520903" cy="1992242"/>
              <a:chOff x="3484655" y="2005223"/>
              <a:chExt cx="520903" cy="1992242"/>
            </a:xfrm>
          </p:grpSpPr>
          <p:sp>
            <p:nvSpPr>
              <p:cNvPr id="16" name="Rectangle 15"/>
              <p:cNvSpPr/>
              <p:nvPr/>
            </p:nvSpPr>
            <p:spPr>
              <a:xfrm>
                <a:off x="3484655" y="2005223"/>
                <a:ext cx="520903" cy="199224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3621223" y="2162695"/>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8" name="Oval 17"/>
              <p:cNvSpPr/>
              <p:nvPr/>
            </p:nvSpPr>
            <p:spPr>
              <a:xfrm>
                <a:off x="3622256" y="2624955"/>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9" name="Oval 18"/>
              <p:cNvSpPr/>
              <p:nvPr/>
            </p:nvSpPr>
            <p:spPr>
              <a:xfrm>
                <a:off x="3621222" y="3087215"/>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20" name="Oval 19"/>
              <p:cNvSpPr/>
              <p:nvPr/>
            </p:nvSpPr>
            <p:spPr>
              <a:xfrm>
                <a:off x="3614650" y="3544299"/>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grpSp>
        <p:sp>
          <p:nvSpPr>
            <p:cNvPr id="33" name="TextBox 32"/>
            <p:cNvSpPr txBox="1"/>
            <p:nvPr/>
          </p:nvSpPr>
          <p:spPr>
            <a:xfrm>
              <a:off x="2596400" y="2086471"/>
              <a:ext cx="1406771" cy="307777"/>
            </a:xfrm>
            <a:prstGeom prst="rect">
              <a:avLst/>
            </a:prstGeom>
            <a:noFill/>
          </p:spPr>
          <p:txBody>
            <a:bodyPr wrap="square" rtlCol="0">
              <a:spAutoFit/>
            </a:bodyPr>
            <a:lstStyle/>
            <a:p>
              <a:pPr algn="ctr"/>
              <a:r>
                <a:rPr lang="id-ID" sz="1400" dirty="0"/>
                <a:t>Ekstraksi Fitur</a:t>
              </a:r>
            </a:p>
          </p:txBody>
        </p:sp>
      </p:grpSp>
      <p:grpSp>
        <p:nvGrpSpPr>
          <p:cNvPr id="154" name="Group 153"/>
          <p:cNvGrpSpPr/>
          <p:nvPr/>
        </p:nvGrpSpPr>
        <p:grpSpPr>
          <a:xfrm>
            <a:off x="7718327" y="2086470"/>
            <a:ext cx="1016254" cy="2506056"/>
            <a:chOff x="7718327" y="2086470"/>
            <a:chExt cx="1016254" cy="2506056"/>
          </a:xfrm>
        </p:grpSpPr>
        <p:grpSp>
          <p:nvGrpSpPr>
            <p:cNvPr id="151" name="Group 150"/>
            <p:cNvGrpSpPr/>
            <p:nvPr/>
          </p:nvGrpSpPr>
          <p:grpSpPr>
            <a:xfrm>
              <a:off x="7718327" y="2600284"/>
              <a:ext cx="1016254" cy="1992242"/>
              <a:chOff x="7718327" y="2600284"/>
              <a:chExt cx="1016254" cy="1992242"/>
            </a:xfrm>
          </p:grpSpPr>
          <p:sp>
            <p:nvSpPr>
              <p:cNvPr id="26" name="Rectangle 25"/>
              <p:cNvSpPr/>
              <p:nvPr/>
            </p:nvSpPr>
            <p:spPr>
              <a:xfrm>
                <a:off x="7718327" y="260028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Dog</a:t>
                </a:r>
              </a:p>
            </p:txBody>
          </p:sp>
          <p:sp>
            <p:nvSpPr>
              <p:cNvPr id="27" name="Rectangle 26"/>
              <p:cNvSpPr/>
              <p:nvPr/>
            </p:nvSpPr>
            <p:spPr>
              <a:xfrm>
                <a:off x="7718327" y="3114562"/>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Cat</a:t>
                </a:r>
              </a:p>
            </p:txBody>
          </p:sp>
          <p:sp>
            <p:nvSpPr>
              <p:cNvPr id="28" name="Rectangle 27"/>
              <p:cNvSpPr/>
              <p:nvPr/>
            </p:nvSpPr>
            <p:spPr>
              <a:xfrm>
                <a:off x="7718327" y="3628840"/>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Bird</a:t>
                </a:r>
              </a:p>
            </p:txBody>
          </p:sp>
          <p:sp>
            <p:nvSpPr>
              <p:cNvPr id="29" name="Rectangle 28"/>
              <p:cNvSpPr/>
              <p:nvPr/>
            </p:nvSpPr>
            <p:spPr>
              <a:xfrm>
                <a:off x="7718327" y="414700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latin typeface="+mj-lt"/>
                    <a:cs typeface="Courier New" panose="02070309020205020404" pitchFamily="49" charset="0"/>
                  </a:rPr>
                  <a:t>Fish</a:t>
                </a:r>
              </a:p>
            </p:txBody>
          </p:sp>
        </p:grpSp>
        <p:sp>
          <p:nvSpPr>
            <p:cNvPr id="152" name="TextBox 151"/>
            <p:cNvSpPr txBox="1"/>
            <p:nvPr/>
          </p:nvSpPr>
          <p:spPr>
            <a:xfrm>
              <a:off x="7718327" y="2086470"/>
              <a:ext cx="1016254" cy="307777"/>
            </a:xfrm>
            <a:prstGeom prst="rect">
              <a:avLst/>
            </a:prstGeom>
            <a:noFill/>
          </p:spPr>
          <p:txBody>
            <a:bodyPr wrap="square" rtlCol="0">
              <a:spAutoFit/>
            </a:bodyPr>
            <a:lstStyle/>
            <a:p>
              <a:pPr algn="ctr"/>
              <a:r>
                <a:rPr lang="id-ID" sz="1400" dirty="0"/>
                <a:t>Hasil</a:t>
              </a:r>
            </a:p>
          </p:txBody>
        </p:sp>
      </p:grpSp>
      <p:pic>
        <p:nvPicPr>
          <p:cNvPr id="86" name="Picture 85">
            <a:extLst>
              <a:ext uri="{FF2B5EF4-FFF2-40B4-BE49-F238E27FC236}">
                <a16:creationId xmlns:a16="http://schemas.microsoft.com/office/drawing/2014/main" id="{62BD76FB-DAFF-48CE-884B-21CCBF0A20B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47205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Manfaat Machine Learning</a:t>
            </a:r>
          </a:p>
        </p:txBody>
      </p:sp>
      <p:sp>
        <p:nvSpPr>
          <p:cNvPr id="3" name="Content Placeholder 2"/>
          <p:cNvSpPr>
            <a:spLocks noGrp="1"/>
          </p:cNvSpPr>
          <p:nvPr>
            <p:ph idx="1"/>
          </p:nvPr>
        </p:nvSpPr>
        <p:spPr/>
        <p:txBody>
          <a:bodyPr/>
          <a:lstStyle/>
          <a:p>
            <a:r>
              <a:rPr lang="en-US" dirty="0" err="1"/>
              <a:t>Menyederhanakan</a:t>
            </a:r>
            <a:r>
              <a:rPr lang="en-US" dirty="0"/>
              <a:t> </a:t>
            </a:r>
            <a:r>
              <a:rPr lang="en-US" dirty="0" err="1"/>
              <a:t>permasalahan</a:t>
            </a:r>
            <a:endParaRPr lang="en-US" dirty="0"/>
          </a:p>
          <a:p>
            <a:pPr lvl="1"/>
            <a:r>
              <a:rPr lang="en-US" i="1" dirty="0"/>
              <a:t>Traditional approach</a:t>
            </a:r>
            <a:r>
              <a:rPr lang="en-US" dirty="0"/>
              <a:t>: </a:t>
            </a:r>
            <a:r>
              <a:rPr lang="en-US" dirty="0" err="1"/>
              <a:t>menggunakan</a:t>
            </a:r>
            <a:r>
              <a:rPr lang="en-US" dirty="0"/>
              <a:t> </a:t>
            </a:r>
            <a:r>
              <a:rPr lang="en-US" dirty="0" err="1"/>
              <a:t>berbagai</a:t>
            </a:r>
            <a:r>
              <a:rPr lang="en-US" dirty="0"/>
              <a:t> </a:t>
            </a:r>
            <a:r>
              <a:rPr lang="en-US" dirty="0" err="1"/>
              <a:t>macam</a:t>
            </a:r>
            <a:r>
              <a:rPr lang="en-US" dirty="0"/>
              <a:t> rule</a:t>
            </a:r>
          </a:p>
          <a:p>
            <a:pPr lvl="1"/>
            <a:r>
              <a:rPr lang="en-US" i="1" dirty="0"/>
              <a:t>Machine learning approach</a:t>
            </a:r>
            <a:r>
              <a:rPr lang="en-US" dirty="0"/>
              <a:t>: </a:t>
            </a:r>
            <a:r>
              <a:rPr lang="en-US" dirty="0" err="1"/>
              <a:t>menggunakan</a:t>
            </a:r>
            <a:r>
              <a:rPr lang="en-US" dirty="0"/>
              <a:t> </a:t>
            </a:r>
            <a:r>
              <a:rPr lang="en-US" dirty="0" err="1"/>
              <a:t>beberapa</a:t>
            </a:r>
            <a:r>
              <a:rPr lang="en-US" dirty="0"/>
              <a:t> </a:t>
            </a:r>
            <a:r>
              <a:rPr lang="en-US" dirty="0" err="1"/>
              <a:t>baris</a:t>
            </a:r>
            <a:r>
              <a:rPr lang="en-US" dirty="0"/>
              <a:t> </a:t>
            </a:r>
            <a:r>
              <a:rPr lang="en-US" dirty="0" err="1"/>
              <a:t>kode</a:t>
            </a:r>
            <a:r>
              <a:rPr lang="en-US" dirty="0"/>
              <a:t> </a:t>
            </a:r>
            <a:r>
              <a:rPr lang="en-US" dirty="0" err="1"/>
              <a:t>serta</a:t>
            </a:r>
            <a:r>
              <a:rPr lang="en-US" dirty="0"/>
              <a:t> </a:t>
            </a:r>
            <a:r>
              <a:rPr lang="en-US" dirty="0" err="1"/>
              <a:t>dapat</a:t>
            </a:r>
            <a:r>
              <a:rPr lang="en-US" dirty="0"/>
              <a:t> </a:t>
            </a:r>
            <a:r>
              <a:rPr lang="en-US" dirty="0" err="1"/>
              <a:t>diterapkan</a:t>
            </a:r>
            <a:r>
              <a:rPr lang="en-US" dirty="0"/>
              <a:t> di problem lain</a:t>
            </a:r>
          </a:p>
          <a:p>
            <a:r>
              <a:rPr lang="en-US" dirty="0"/>
              <a:t>Machine learning </a:t>
            </a:r>
            <a:r>
              <a:rPr lang="en-US" dirty="0" err="1"/>
              <a:t>dapat</a:t>
            </a:r>
            <a:r>
              <a:rPr lang="en-US" dirty="0"/>
              <a:t> </a:t>
            </a:r>
            <a:r>
              <a:rPr lang="en-US" dirty="0" err="1"/>
              <a:t>beradaptasi</a:t>
            </a:r>
            <a:r>
              <a:rPr lang="en-US" dirty="0"/>
              <a:t> </a:t>
            </a:r>
            <a:r>
              <a:rPr lang="en-US" dirty="0" err="1"/>
              <a:t>dengan</a:t>
            </a:r>
            <a:r>
              <a:rPr lang="en-US" dirty="0"/>
              <a:t> data </a:t>
            </a:r>
            <a:r>
              <a:rPr lang="en-US" dirty="0" err="1"/>
              <a:t>baru</a:t>
            </a:r>
            <a:r>
              <a:rPr lang="en-US" dirty="0"/>
              <a:t> </a:t>
            </a:r>
            <a:r>
              <a:rPr lang="en-US" dirty="0" err="1"/>
              <a:t>sedangkan</a:t>
            </a:r>
            <a:r>
              <a:rPr lang="en-US" dirty="0"/>
              <a:t> traditional approach </a:t>
            </a:r>
            <a:r>
              <a:rPr lang="en-US" dirty="0" err="1"/>
              <a:t>mengharuskan</a:t>
            </a:r>
            <a:r>
              <a:rPr lang="en-US" dirty="0"/>
              <a:t> </a:t>
            </a:r>
            <a:r>
              <a:rPr lang="en-US" dirty="0" err="1"/>
              <a:t>merubah</a:t>
            </a:r>
            <a:r>
              <a:rPr lang="en-US" dirty="0"/>
              <a:t> </a:t>
            </a:r>
            <a:r>
              <a:rPr lang="en-US" dirty="0" err="1"/>
              <a:t>banyak</a:t>
            </a:r>
            <a:r>
              <a:rPr lang="en-US" dirty="0"/>
              <a:t> rule</a:t>
            </a:r>
          </a:p>
          <a:p>
            <a:r>
              <a:rPr lang="en-US" dirty="0" err="1"/>
              <a:t>Mendapatkan</a:t>
            </a:r>
            <a:r>
              <a:rPr lang="en-US" dirty="0"/>
              <a:t> </a:t>
            </a:r>
            <a:r>
              <a:rPr lang="en-US" dirty="0" err="1"/>
              <a:t>wawasan</a:t>
            </a:r>
            <a:r>
              <a:rPr lang="en-US" dirty="0"/>
              <a:t> </a:t>
            </a:r>
            <a:r>
              <a:rPr lang="en-US" dirty="0" err="1"/>
              <a:t>tentang</a:t>
            </a:r>
            <a:r>
              <a:rPr lang="en-US" dirty="0"/>
              <a:t> </a:t>
            </a:r>
            <a:r>
              <a:rPr lang="en-US" dirty="0" err="1"/>
              <a:t>masalah</a:t>
            </a:r>
            <a:r>
              <a:rPr lang="en-US" dirty="0"/>
              <a:t> </a:t>
            </a:r>
            <a:r>
              <a:rPr lang="en-US" dirty="0" err="1"/>
              <a:t>kompleks</a:t>
            </a:r>
            <a:r>
              <a:rPr lang="en-US" dirty="0"/>
              <a:t> </a:t>
            </a:r>
            <a:r>
              <a:rPr lang="en-US" dirty="0" err="1"/>
              <a:t>dan</a:t>
            </a:r>
            <a:r>
              <a:rPr lang="en-US" dirty="0"/>
              <a:t> data </a:t>
            </a:r>
            <a:r>
              <a:rPr lang="en-US" dirty="0" err="1"/>
              <a:t>dalam</a:t>
            </a:r>
            <a:r>
              <a:rPr lang="en-US" dirty="0"/>
              <a:t> </a:t>
            </a:r>
            <a:r>
              <a:rPr lang="en-US" dirty="0" err="1"/>
              <a:t>jumlah</a:t>
            </a:r>
            <a:r>
              <a:rPr lang="en-US" dirty="0"/>
              <a:t> </a:t>
            </a:r>
            <a:r>
              <a:rPr lang="en-US" dirty="0" err="1"/>
              <a:t>besar</a:t>
            </a:r>
            <a:r>
              <a:rPr lang="en-US" dirty="0"/>
              <a:t>.</a:t>
            </a:r>
          </a:p>
        </p:txBody>
      </p:sp>
      <p:sp>
        <p:nvSpPr>
          <p:cNvPr id="4" name="Date Placeholder 3"/>
          <p:cNvSpPr>
            <a:spLocks noGrp="1"/>
          </p:cNvSpPr>
          <p:nvPr>
            <p:ph type="dt" sz="half" idx="10"/>
          </p:nvPr>
        </p:nvSpPr>
        <p:spPr/>
        <p:txBody>
          <a:bodyPr/>
          <a:lstStyle/>
          <a:p>
            <a:fld id="{F7AD5E78-8174-434D-9E43-3316733168C7}" type="datetime1">
              <a:rPr lang="id-ID" smtClean="0"/>
              <a:t>17/07/19</a:t>
            </a:fld>
            <a:endParaRPr lang="id-ID" dirty="0"/>
          </a:p>
        </p:txBody>
      </p:sp>
      <p:sp>
        <p:nvSpPr>
          <p:cNvPr id="5" name="Footer Placeholder 4"/>
          <p:cNvSpPr>
            <a:spLocks noGrp="1"/>
          </p:cNvSpPr>
          <p:nvPr>
            <p:ph type="ftr" sz="quarter" idx="11"/>
          </p:nvPr>
        </p:nvSpPr>
        <p:spPr/>
        <p:txBody>
          <a:bodyPr/>
          <a:lstStyle/>
          <a:p>
            <a:r>
              <a:rPr lang="en-US"/>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pic>
        <p:nvPicPr>
          <p:cNvPr id="7" name="Picture 6">
            <a:extLst>
              <a:ext uri="{FF2B5EF4-FFF2-40B4-BE49-F238E27FC236}">
                <a16:creationId xmlns:a16="http://schemas.microsoft.com/office/drawing/2014/main" id="{A43AF294-046B-4360-B915-0D50199420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51" y="50584"/>
            <a:ext cx="359493" cy="492676"/>
          </a:xfrm>
          <a:prstGeom prst="rect">
            <a:avLst/>
          </a:prstGeom>
        </p:spPr>
      </p:pic>
    </p:spTree>
    <p:extLst>
      <p:ext uri="{BB962C8B-B14F-4D97-AF65-F5344CB8AC3E}">
        <p14:creationId xmlns:p14="http://schemas.microsoft.com/office/powerpoint/2010/main" val="3995681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1296</TotalTime>
  <Words>1483</Words>
  <Application>Microsoft Macintosh PowerPoint</Application>
  <PresentationFormat>On-screen Show (4:3)</PresentationFormat>
  <Paragraphs>301</Paragraphs>
  <Slides>38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Calibri Light</vt:lpstr>
      <vt:lpstr>Courier New</vt:lpstr>
      <vt:lpstr>HP Simplified</vt:lpstr>
      <vt:lpstr>Product Sans</vt:lpstr>
      <vt:lpstr>Segoe UI Light</vt:lpstr>
      <vt:lpstr>Office Theme</vt:lpstr>
      <vt:lpstr>1_Office Theme</vt:lpstr>
      <vt:lpstr>2_Office Theme</vt:lpstr>
      <vt:lpstr>PowerPoint Presentation</vt:lpstr>
      <vt:lpstr>Dasar Machine Learning : Intro</vt:lpstr>
      <vt:lpstr>Pengenalan Machine Learning</vt:lpstr>
      <vt:lpstr>Apa itu Machine Learning</vt:lpstr>
      <vt:lpstr>PowerPoint Presentation</vt:lpstr>
      <vt:lpstr>AI vs. ML vs. DL</vt:lpstr>
      <vt:lpstr>Pendekatan Tradisional</vt:lpstr>
      <vt:lpstr>Pendekatan Machine Learning</vt:lpstr>
      <vt:lpstr>Manfaat Machine Learning</vt:lpstr>
      <vt:lpstr>Dataset Problem</vt:lpstr>
      <vt:lpstr>Anjing Komondor atau Pel</vt:lpstr>
      <vt:lpstr>Muffin atau Cihuahua</vt:lpstr>
      <vt:lpstr>Kue atau Parrot</vt:lpstr>
      <vt:lpstr>Trump atau Ayam</vt:lpstr>
      <vt:lpstr>Contoh Kasus Machine Learning</vt:lpstr>
      <vt:lpstr>Contoh Kasus Bidang Kedokteran</vt:lpstr>
      <vt:lpstr>Contoh Kasus Bidang Kedokteran</vt:lpstr>
      <vt:lpstr>Contoh Kasus Bidang Kedokteran</vt:lpstr>
      <vt:lpstr>Contoh Kasus Bidang Kedokteran</vt:lpstr>
      <vt:lpstr>Contoh Kasus Bidang Kedokteran</vt:lpstr>
      <vt:lpstr>Contoh Kasus Bidang Kedokteran</vt:lpstr>
      <vt:lpstr>Beberapa Aplikasi dan Teknik Machine Learning</vt:lpstr>
      <vt:lpstr>Aplikasi Machine Learning</vt:lpstr>
      <vt:lpstr>Beberapa Teknik Machine Learning</vt:lpstr>
      <vt:lpstr>Beberapa Teknik Machine Learning</vt:lpstr>
      <vt:lpstr>Dasar Machine Learning : Python</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Septia Rani ST., M.Cs</cp:lastModifiedBy>
  <cp:revision>169</cp:revision>
  <dcterms:created xsi:type="dcterms:W3CDTF">2019-04-17T03:34:48Z</dcterms:created>
  <dcterms:modified xsi:type="dcterms:W3CDTF">2019-07-17T01:11:50Z</dcterms:modified>
</cp:coreProperties>
</file>